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61" r:id="rId2"/>
    <p:sldId id="270" r:id="rId3"/>
    <p:sldId id="277" r:id="rId4"/>
    <p:sldId id="264" r:id="rId5"/>
    <p:sldId id="262" r:id="rId6"/>
    <p:sldId id="260" r:id="rId7"/>
    <p:sldId id="258" r:id="rId8"/>
    <p:sldId id="274" r:id="rId9"/>
  </p:sldIdLst>
  <p:sldSz cx="6858000" cy="9906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3"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4327"/>
    <a:srgbClr val="1FB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24" autoAdjust="0"/>
    <p:restoredTop sz="93837" autoAdjust="0"/>
  </p:normalViewPr>
  <p:slideViewPr>
    <p:cSldViewPr snapToGrid="0">
      <p:cViewPr varScale="1">
        <p:scale>
          <a:sx n="58" d="100"/>
          <a:sy n="58" d="100"/>
        </p:scale>
        <p:origin x="2592" y="53"/>
      </p:cViewPr>
      <p:guideLst>
        <p:guide orient="horz" pos="3143"/>
        <p:guide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69B0B3-A41D-4E38-8E6A-3E194B943977}" type="datetimeFigureOut">
              <a:rPr lang="fr-FR" smtClean="0"/>
              <a:pPr/>
              <a:t>28/11/2020</a:t>
            </a:fld>
            <a:endParaRPr lang="fr-FR"/>
          </a:p>
        </p:txBody>
      </p:sp>
      <p:sp>
        <p:nvSpPr>
          <p:cNvPr id="4" name="Espace réservé de l'image des diapositives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124050-10DC-4060-A74E-799218DD9DEF}" type="slidenum">
              <a:rPr lang="fr-FR" smtClean="0"/>
              <a:pPr/>
              <a:t>‹N°›</a:t>
            </a:fld>
            <a:endParaRPr lang="fr-FR"/>
          </a:p>
        </p:txBody>
      </p:sp>
    </p:spTree>
    <p:extLst>
      <p:ext uri="{BB962C8B-B14F-4D97-AF65-F5344CB8AC3E}">
        <p14:creationId xmlns:p14="http://schemas.microsoft.com/office/powerpoint/2010/main" val="3950219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0953762-7C7A-40C9-B4C3-F9213534D448}" type="slidenum">
              <a:rPr lang="fr-FR" smtClean="0"/>
              <a:pPr/>
              <a:t>6</a:t>
            </a:fld>
            <a:endParaRPr lang="fr-FR"/>
          </a:p>
        </p:txBody>
      </p:sp>
    </p:spTree>
    <p:extLst>
      <p:ext uri="{BB962C8B-B14F-4D97-AF65-F5344CB8AC3E}">
        <p14:creationId xmlns:p14="http://schemas.microsoft.com/office/powerpoint/2010/main" val="1439694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F3124050-10DC-4060-A74E-799218DD9DEF}" type="slidenum">
              <a:rPr lang="fr-FR" smtClean="0"/>
              <a:pPr/>
              <a:t>7</a:t>
            </a:fld>
            <a:endParaRPr lang="fr-FR"/>
          </a:p>
        </p:txBody>
      </p:sp>
    </p:spTree>
    <p:extLst>
      <p:ext uri="{BB962C8B-B14F-4D97-AF65-F5344CB8AC3E}">
        <p14:creationId xmlns:p14="http://schemas.microsoft.com/office/powerpoint/2010/main" val="4220533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0953762-7C7A-40C9-B4C3-F9213534D448}" type="slidenum">
              <a:rPr lang="fr-FR" smtClean="0"/>
              <a:pPr/>
              <a:t>8</a:t>
            </a:fld>
            <a:endParaRPr lang="fr-FR"/>
          </a:p>
        </p:txBody>
      </p:sp>
    </p:spTree>
    <p:extLst>
      <p:ext uri="{BB962C8B-B14F-4D97-AF65-F5344CB8AC3E}">
        <p14:creationId xmlns:p14="http://schemas.microsoft.com/office/powerpoint/2010/main" val="94011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Tree>
    <p:extLst>
      <p:ext uri="{BB962C8B-B14F-4D97-AF65-F5344CB8AC3E}">
        <p14:creationId xmlns:p14="http://schemas.microsoft.com/office/powerpoint/2010/main" val="3940493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AB1EDDE0-F2E7-435E-BD9F-6875FFABAD99}" type="datetime1">
              <a:rPr lang="fr-FR" smtClean="0"/>
              <a:pPr/>
              <a:t>28/11/2020</a:t>
            </a:fld>
            <a:endParaRPr lang="fr-FR"/>
          </a:p>
        </p:txBody>
      </p:sp>
      <p:sp>
        <p:nvSpPr>
          <p:cNvPr id="5" name="Footer Placeholder 4"/>
          <p:cNvSpPr>
            <a:spLocks noGrp="1"/>
          </p:cNvSpPr>
          <p:nvPr>
            <p:ph type="ftr" sz="quarter" idx="11"/>
          </p:nvPr>
        </p:nvSpPr>
        <p:spPr>
          <a:xfrm>
            <a:off x="2640209" y="9181397"/>
            <a:ext cx="2314575" cy="527403"/>
          </a:xfrm>
          <a:prstGeom prst="rect">
            <a:avLst/>
          </a:prstGeom>
        </p:spPr>
        <p:txBody>
          <a:bodyPr/>
          <a:lstStyle/>
          <a:p>
            <a:endParaRPr lang="fr-FR"/>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3254670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52FBADCC-8F68-4E11-B640-DBCFBA576316}" type="datetime1">
              <a:rPr lang="fr-FR" smtClean="0"/>
              <a:pPr/>
              <a:t>28/11/2020</a:t>
            </a:fld>
            <a:endParaRPr lang="fr-FR"/>
          </a:p>
        </p:txBody>
      </p:sp>
      <p:sp>
        <p:nvSpPr>
          <p:cNvPr id="5" name="Footer Placeholder 4"/>
          <p:cNvSpPr>
            <a:spLocks noGrp="1"/>
          </p:cNvSpPr>
          <p:nvPr>
            <p:ph type="ftr" sz="quarter" idx="11"/>
          </p:nvPr>
        </p:nvSpPr>
        <p:spPr>
          <a:xfrm>
            <a:off x="2640209" y="9181397"/>
            <a:ext cx="2314575" cy="527403"/>
          </a:xfrm>
          <a:prstGeom prst="rect">
            <a:avLst/>
          </a:prstGeom>
        </p:spPr>
        <p:txBody>
          <a:bodyPr/>
          <a:lstStyle/>
          <a:p>
            <a:endParaRPr lang="fr-FR"/>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351733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B49541FB-0237-4CD7-9926-233499CA0CB0}" type="datetime1">
              <a:rPr lang="fr-FR" smtClean="0"/>
              <a:pPr/>
              <a:t>28/11/2020</a:t>
            </a:fld>
            <a:endParaRPr lang="fr-FR"/>
          </a:p>
        </p:txBody>
      </p:sp>
      <p:sp>
        <p:nvSpPr>
          <p:cNvPr id="5" name="Footer Placeholder 4"/>
          <p:cNvSpPr>
            <a:spLocks noGrp="1"/>
          </p:cNvSpPr>
          <p:nvPr>
            <p:ph type="ftr" sz="quarter" idx="11"/>
          </p:nvPr>
        </p:nvSpPr>
        <p:spPr>
          <a:xfrm>
            <a:off x="2640209" y="9181397"/>
            <a:ext cx="2314575" cy="527403"/>
          </a:xfrm>
          <a:prstGeom prst="rect">
            <a:avLst/>
          </a:prstGeom>
        </p:spPr>
        <p:txBody>
          <a:bodyPr/>
          <a:lstStyle/>
          <a:p>
            <a:endParaRPr lang="fr-FR"/>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753286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705E4E4C-5673-433C-9AF5-3A6A4780A1E7}" type="datetime1">
              <a:rPr lang="fr-FR" smtClean="0"/>
              <a:pPr/>
              <a:t>28/11/2020</a:t>
            </a:fld>
            <a:endParaRPr lang="fr-FR"/>
          </a:p>
        </p:txBody>
      </p:sp>
      <p:sp>
        <p:nvSpPr>
          <p:cNvPr id="5" name="Footer Placeholder 4"/>
          <p:cNvSpPr>
            <a:spLocks noGrp="1"/>
          </p:cNvSpPr>
          <p:nvPr>
            <p:ph type="ftr" sz="quarter" idx="11"/>
          </p:nvPr>
        </p:nvSpPr>
        <p:spPr>
          <a:xfrm>
            <a:off x="2640209" y="9181397"/>
            <a:ext cx="2314575" cy="527403"/>
          </a:xfrm>
          <a:prstGeom prst="rect">
            <a:avLst/>
          </a:prstGeom>
        </p:spPr>
        <p:txBody>
          <a:bodyPr/>
          <a:lstStyle/>
          <a:p>
            <a:endParaRPr lang="fr-FR"/>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3271614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DCE4153D-D4BA-4839-9B6B-138096FB2683}" type="datetime1">
              <a:rPr lang="fr-FR" smtClean="0"/>
              <a:pPr/>
              <a:t>28/11/2020</a:t>
            </a:fld>
            <a:endParaRPr lang="fr-FR"/>
          </a:p>
        </p:txBody>
      </p:sp>
      <p:sp>
        <p:nvSpPr>
          <p:cNvPr id="6" name="Footer Placeholder 5"/>
          <p:cNvSpPr>
            <a:spLocks noGrp="1"/>
          </p:cNvSpPr>
          <p:nvPr>
            <p:ph type="ftr" sz="quarter" idx="11"/>
          </p:nvPr>
        </p:nvSpPr>
        <p:spPr>
          <a:xfrm>
            <a:off x="2640209" y="9181397"/>
            <a:ext cx="2314575" cy="527403"/>
          </a:xfrm>
          <a:prstGeom prst="rect">
            <a:avLst/>
          </a:prstGeom>
        </p:spPr>
        <p:txBody>
          <a:bodyPr/>
          <a:lstStyle/>
          <a:p>
            <a:endParaRPr lang="fr-FR"/>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76852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fld id="{4C6197ED-4128-4B40-B9D9-B76D3EEBE56F}" type="datetime1">
              <a:rPr lang="fr-FR" smtClean="0"/>
              <a:pPr/>
              <a:t>28/11/2020</a:t>
            </a:fld>
            <a:endParaRPr lang="fr-FR"/>
          </a:p>
        </p:txBody>
      </p:sp>
      <p:sp>
        <p:nvSpPr>
          <p:cNvPr id="8" name="Footer Placeholder 7"/>
          <p:cNvSpPr>
            <a:spLocks noGrp="1"/>
          </p:cNvSpPr>
          <p:nvPr>
            <p:ph type="ftr" sz="quarter" idx="11"/>
          </p:nvPr>
        </p:nvSpPr>
        <p:spPr>
          <a:xfrm>
            <a:off x="2640209" y="9181397"/>
            <a:ext cx="2314575" cy="527403"/>
          </a:xfrm>
          <a:prstGeom prst="rect">
            <a:avLst/>
          </a:prstGeom>
        </p:spPr>
        <p:txBody>
          <a:bodyPr/>
          <a:lstStyle/>
          <a:p>
            <a:endParaRPr lang="fr-FR"/>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253330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fld id="{302E4542-E6ED-4430-BEF6-44B04AB587EF}" type="datetime1">
              <a:rPr lang="fr-FR" smtClean="0"/>
              <a:pPr/>
              <a:t>28/11/2020</a:t>
            </a:fld>
            <a:endParaRPr lang="fr-FR"/>
          </a:p>
        </p:txBody>
      </p:sp>
      <p:sp>
        <p:nvSpPr>
          <p:cNvPr id="4" name="Footer Placeholder 3"/>
          <p:cNvSpPr>
            <a:spLocks noGrp="1"/>
          </p:cNvSpPr>
          <p:nvPr>
            <p:ph type="ftr" sz="quarter" idx="11"/>
          </p:nvPr>
        </p:nvSpPr>
        <p:spPr>
          <a:xfrm>
            <a:off x="2640209" y="9181397"/>
            <a:ext cx="2314575" cy="527403"/>
          </a:xfrm>
          <a:prstGeom prst="rect">
            <a:avLst/>
          </a:prstGeom>
        </p:spPr>
        <p:txBody>
          <a:bodyPr/>
          <a:lstStyle/>
          <a:p>
            <a:endParaRPr lang="fr-FR"/>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64680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1488" y="9181397"/>
            <a:ext cx="1543050" cy="527403"/>
          </a:xfrm>
          <a:prstGeom prst="rect">
            <a:avLst/>
          </a:prstGeom>
        </p:spPr>
        <p:txBody>
          <a:bodyPr/>
          <a:lstStyle/>
          <a:p>
            <a:fld id="{6537EC39-FA16-41B9-8810-9F3610D92A70}" type="datetime1">
              <a:rPr lang="fr-FR" smtClean="0"/>
              <a:pPr/>
              <a:t>28/11/2020</a:t>
            </a:fld>
            <a:endParaRPr lang="fr-FR"/>
          </a:p>
        </p:txBody>
      </p:sp>
      <p:sp>
        <p:nvSpPr>
          <p:cNvPr id="3" name="Footer Placeholder 2"/>
          <p:cNvSpPr>
            <a:spLocks noGrp="1"/>
          </p:cNvSpPr>
          <p:nvPr>
            <p:ph type="ftr" sz="quarter" idx="11"/>
          </p:nvPr>
        </p:nvSpPr>
        <p:spPr>
          <a:xfrm>
            <a:off x="2640209" y="9181397"/>
            <a:ext cx="2314575" cy="527403"/>
          </a:xfrm>
          <a:prstGeom prst="rect">
            <a:avLst/>
          </a:prstGeom>
        </p:spPr>
        <p:txBody>
          <a:bodyPr/>
          <a:lstStyle/>
          <a:p>
            <a:endParaRPr lang="fr-FR"/>
          </a:p>
        </p:txBody>
      </p:sp>
      <p:sp>
        <p:nvSpPr>
          <p:cNvPr id="4" name="Slide Number Placeholder 3"/>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116776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E701DD35-E717-4F92-8755-2F6EFF21DE0C}" type="datetime1">
              <a:rPr lang="fr-FR" smtClean="0"/>
              <a:pPr/>
              <a:t>28/11/2020</a:t>
            </a:fld>
            <a:endParaRPr lang="fr-FR"/>
          </a:p>
        </p:txBody>
      </p:sp>
      <p:sp>
        <p:nvSpPr>
          <p:cNvPr id="6" name="Footer Placeholder 5"/>
          <p:cNvSpPr>
            <a:spLocks noGrp="1"/>
          </p:cNvSpPr>
          <p:nvPr>
            <p:ph type="ftr" sz="quarter" idx="11"/>
          </p:nvPr>
        </p:nvSpPr>
        <p:spPr>
          <a:xfrm>
            <a:off x="2640209" y="9181397"/>
            <a:ext cx="2314575" cy="527403"/>
          </a:xfrm>
          <a:prstGeom prst="rect">
            <a:avLst/>
          </a:prstGeom>
        </p:spPr>
        <p:txBody>
          <a:bodyPr/>
          <a:lstStyle/>
          <a:p>
            <a:endParaRPr lang="fr-FR"/>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3797934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CB5728B7-6CE1-437E-BF1B-491F0FBED93A}" type="datetime1">
              <a:rPr lang="fr-FR" smtClean="0"/>
              <a:pPr/>
              <a:t>28/11/2020</a:t>
            </a:fld>
            <a:endParaRPr lang="fr-FR"/>
          </a:p>
        </p:txBody>
      </p:sp>
      <p:sp>
        <p:nvSpPr>
          <p:cNvPr id="6" name="Footer Placeholder 5"/>
          <p:cNvSpPr>
            <a:spLocks noGrp="1"/>
          </p:cNvSpPr>
          <p:nvPr>
            <p:ph type="ftr" sz="quarter" idx="11"/>
          </p:nvPr>
        </p:nvSpPr>
        <p:spPr>
          <a:xfrm>
            <a:off x="2640209" y="9181397"/>
            <a:ext cx="2314575" cy="527403"/>
          </a:xfrm>
          <a:prstGeom prst="rect">
            <a:avLst/>
          </a:prstGeom>
        </p:spPr>
        <p:txBody>
          <a:bodyPr/>
          <a:lstStyle/>
          <a:p>
            <a:endParaRPr lang="fr-FR"/>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BB1C512-974B-4996-A5F0-E2CCD644D306}" type="slidenum">
              <a:rPr lang="fr-FR" smtClean="0"/>
              <a:pPr/>
              <a:t>‹N°›</a:t>
            </a:fld>
            <a:endParaRPr lang="fr-FR"/>
          </a:p>
        </p:txBody>
      </p:sp>
    </p:spTree>
    <p:extLst>
      <p:ext uri="{BB962C8B-B14F-4D97-AF65-F5344CB8AC3E}">
        <p14:creationId xmlns:p14="http://schemas.microsoft.com/office/powerpoint/2010/main" val="3763273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916533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Rockwell"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ckwell"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pn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www.associdoine.fr/" TargetMode="External"/><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8.jpg"/><Relationship Id="rId4" Type="http://schemas.openxmlformats.org/officeDocument/2006/relationships/hyperlink" Target="mailto:contact@alarochebleue.f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52115" r="23352"/>
          <a:stretch/>
        </p:blipFill>
        <p:spPr>
          <a:xfrm>
            <a:off x="-3238501" y="217025"/>
            <a:ext cx="1884585" cy="1624138"/>
          </a:xfrm>
          <a:prstGeom prst="rect">
            <a:avLst/>
          </a:prstGeom>
        </p:spPr>
      </p:pic>
      <p:sp>
        <p:nvSpPr>
          <p:cNvPr id="5" name="Rectangle 4"/>
          <p:cNvSpPr/>
          <p:nvPr/>
        </p:nvSpPr>
        <p:spPr>
          <a:xfrm>
            <a:off x="957943" y="289398"/>
            <a:ext cx="5116286" cy="1200329"/>
          </a:xfrm>
          <a:prstGeom prst="rect">
            <a:avLst/>
          </a:prstGeom>
        </p:spPr>
        <p:txBody>
          <a:bodyPr wrap="square">
            <a:spAutoFit/>
          </a:bodyPr>
          <a:lstStyle/>
          <a:p>
            <a:pPr lvl="0" algn="ctr" fontAlgn="base">
              <a:spcBef>
                <a:spcPct val="0"/>
              </a:spcBef>
              <a:spcAft>
                <a:spcPct val="0"/>
              </a:spcAft>
            </a:pPr>
            <a:r>
              <a:rPr lang="fr-FR" sz="3600" b="1" dirty="0">
                <a:solidFill>
                  <a:schemeClr val="accent1">
                    <a:lumMod val="50000"/>
                  </a:schemeClr>
                </a:solidFill>
                <a:latin typeface="AvantGarde Bk BT" panose="020B0402020202020204" pitchFamily="34" charset="0"/>
                <a:cs typeface="Times New Roman" pitchFamily="18" charset="0"/>
              </a:rPr>
              <a:t>Gîte convivial pour séjours adaptés</a:t>
            </a:r>
          </a:p>
        </p:txBody>
      </p:sp>
      <p:sp>
        <p:nvSpPr>
          <p:cNvPr id="25" name="Rectangle 24"/>
          <p:cNvSpPr/>
          <p:nvPr/>
        </p:nvSpPr>
        <p:spPr>
          <a:xfrm>
            <a:off x="0" y="1866200"/>
            <a:ext cx="6858000" cy="5348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spc="-50" dirty="0">
                <a:latin typeface="AvantGarde Bk BT" panose="020B0402020202020204" pitchFamily="34" charset="0"/>
              </a:rPr>
              <a:t>en Sud Bourgogne</a:t>
            </a:r>
          </a:p>
        </p:txBody>
      </p:sp>
      <p:pic>
        <p:nvPicPr>
          <p:cNvPr id="2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0112" t="3506" r="24804" b="1217"/>
          <a:stretch/>
        </p:blipFill>
        <p:spPr bwMode="auto">
          <a:xfrm flipH="1">
            <a:off x="4764616" y="7228114"/>
            <a:ext cx="1875305" cy="251836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6080" y="159518"/>
            <a:ext cx="730045" cy="730045"/>
          </a:xfrm>
          <a:prstGeom prst="rect">
            <a:avLst/>
          </a:prstGeom>
          <a:noFill/>
          <a:ln w="12700">
            <a:noFill/>
            <a:miter lim="800000"/>
            <a:headEnd/>
            <a:tailEnd/>
          </a:ln>
          <a:effectLst/>
        </p:spPr>
      </p:pic>
      <p:pic>
        <p:nvPicPr>
          <p:cNvPr id="15" name="Image 14" descr="LogoT&amp;H201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916080" y="995349"/>
            <a:ext cx="723842" cy="729449"/>
          </a:xfrm>
          <a:prstGeom prst="rect">
            <a:avLst/>
          </a:prstGeom>
          <a:ln>
            <a:solidFill>
              <a:schemeClr val="bg1"/>
            </a:solidFill>
          </a:ln>
          <a:effectLst/>
        </p:spPr>
      </p:pic>
      <p:pic>
        <p:nvPicPr>
          <p:cNvPr id="4" name="Image 3"/>
          <p:cNvPicPr>
            <a:picLocks noChangeAspect="1"/>
          </p:cNvPicPr>
          <p:nvPr/>
        </p:nvPicPr>
        <p:blipFill rotWithShape="1">
          <a:blip r:embed="rId7" cstate="print">
            <a:extLst>
              <a:ext uri="{28A0092B-C50C-407E-A947-70E740481C1C}">
                <a14:useLocalDpi xmlns:a14="http://schemas.microsoft.com/office/drawing/2010/main" val="0"/>
              </a:ext>
            </a:extLst>
          </a:blip>
          <a:srcRect r="10802"/>
          <a:stretch/>
        </p:blipFill>
        <p:spPr>
          <a:xfrm>
            <a:off x="2773481" y="7228114"/>
            <a:ext cx="1875305" cy="2510242"/>
          </a:xfrm>
          <a:prstGeom prst="rect">
            <a:avLst/>
          </a:prstGeom>
        </p:spPr>
      </p:pic>
      <p:pic>
        <p:nvPicPr>
          <p:cNvPr id="17" name="5813155E-BFE5-4316-A6FC-E835D5EC3016" descr="3E3E5937-FCFE-4D86-BA09-811F7AED938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7564" y="5050662"/>
            <a:ext cx="2682275" cy="201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B860730B-398A-48E5-B336-2D38D888554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47" t="27576"/>
          <a:stretch/>
        </p:blipFill>
        <p:spPr>
          <a:xfrm>
            <a:off x="247857" y="5050662"/>
            <a:ext cx="3594483" cy="2011707"/>
          </a:xfrm>
          <a:prstGeom prst="rect">
            <a:avLst/>
          </a:prstGeom>
        </p:spPr>
      </p:pic>
      <p:pic>
        <p:nvPicPr>
          <p:cNvPr id="19" name="Picture 2">
            <a:extLst>
              <a:ext uri="{FF2B5EF4-FFF2-40B4-BE49-F238E27FC236}">
                <a16:creationId xmlns:a16="http://schemas.microsoft.com/office/drawing/2014/main" id="{3E98683B-C0F6-4D8A-9E53-D3FA67E4BD4B}"/>
              </a:ext>
            </a:extLst>
          </p:cNvPr>
          <p:cNvPicPr>
            <a:picLocks noChangeAspect="1" noChangeArrowheads="1"/>
          </p:cNvPicPr>
          <p:nvPr/>
        </p:nvPicPr>
        <p:blipFill>
          <a:blip r:embed="rId10" cstate="print">
            <a:clrChange>
              <a:clrFrom>
                <a:srgbClr val="FDFDFD"/>
              </a:clrFrom>
              <a:clrTo>
                <a:srgbClr val="FDFDFD">
                  <a:alpha val="0"/>
                </a:srgbClr>
              </a:clrTo>
            </a:clrChange>
          </a:blip>
          <a:srcRect l="938" t="58436" r="77402" b="13478"/>
          <a:stretch>
            <a:fillRect/>
          </a:stretch>
        </p:blipFill>
        <p:spPr bwMode="auto">
          <a:xfrm>
            <a:off x="-201574" y="636028"/>
            <a:ext cx="1970689" cy="1597130"/>
          </a:xfrm>
          <a:prstGeom prst="rect">
            <a:avLst/>
          </a:prstGeom>
          <a:noFill/>
          <a:ln w="9525">
            <a:noFill/>
            <a:miter lim="800000"/>
            <a:headEnd/>
            <a:tailEnd/>
          </a:ln>
        </p:spPr>
      </p:pic>
      <p:pic>
        <p:nvPicPr>
          <p:cNvPr id="20" name="Image 19">
            <a:extLst>
              <a:ext uri="{FF2B5EF4-FFF2-40B4-BE49-F238E27FC236}">
                <a16:creationId xmlns:a16="http://schemas.microsoft.com/office/drawing/2014/main" id="{3358143A-04B6-45B3-98E4-63EED06C5059}"/>
              </a:ext>
            </a:extLst>
          </p:cNvPr>
          <p:cNvPicPr>
            <a:picLocks noChangeAspect="1"/>
          </p:cNvPicPr>
          <p:nvPr/>
        </p:nvPicPr>
        <p:blipFill rotWithShape="1">
          <a:blip r:embed="rId11"/>
          <a:srcRect l="19037" r="9200"/>
          <a:stretch/>
        </p:blipFill>
        <p:spPr>
          <a:xfrm>
            <a:off x="247857" y="7228114"/>
            <a:ext cx="2409792" cy="2518513"/>
          </a:xfrm>
          <a:prstGeom prst="rect">
            <a:avLst/>
          </a:prstGeom>
          <a:ln>
            <a:noFill/>
          </a:ln>
          <a:effectLst/>
        </p:spPr>
      </p:pic>
      <p:pic>
        <p:nvPicPr>
          <p:cNvPr id="6" name="Image 5">
            <a:extLst>
              <a:ext uri="{FF2B5EF4-FFF2-40B4-BE49-F238E27FC236}">
                <a16:creationId xmlns:a16="http://schemas.microsoft.com/office/drawing/2014/main" id="{3604735C-FF75-4433-808B-ED233D0FF4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344" t="6579" r="270" b="8419"/>
          <a:stretch/>
        </p:blipFill>
        <p:spPr>
          <a:xfrm>
            <a:off x="3277149" y="2593363"/>
            <a:ext cx="3356734" cy="2291554"/>
          </a:xfrm>
          <a:prstGeom prst="rect">
            <a:avLst/>
          </a:prstGeom>
        </p:spPr>
      </p:pic>
      <p:pic>
        <p:nvPicPr>
          <p:cNvPr id="12" name="Image 11">
            <a:extLst>
              <a:ext uri="{FF2B5EF4-FFF2-40B4-BE49-F238E27FC236}">
                <a16:creationId xmlns:a16="http://schemas.microsoft.com/office/drawing/2014/main" id="{0275C8C0-9093-40B2-94BE-72B3009CED3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4897" t="-52" r="14512"/>
          <a:stretch/>
        </p:blipFill>
        <p:spPr>
          <a:xfrm rot="5400000">
            <a:off x="553115" y="2288105"/>
            <a:ext cx="2282390" cy="289290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6810"/>
            <a:ext cx="6857999" cy="800219"/>
          </a:xfrm>
          <a:prstGeom prst="rect">
            <a:avLst/>
          </a:prstGeom>
        </p:spPr>
        <p:txBody>
          <a:bodyPr wrap="square">
            <a:spAutoFit/>
          </a:bodyPr>
          <a:lstStyle/>
          <a:p>
            <a:pPr lvl="0" algn="ctr" fontAlgn="base">
              <a:spcBef>
                <a:spcPct val="0"/>
              </a:spcBef>
              <a:spcAft>
                <a:spcPct val="0"/>
              </a:spcAft>
            </a:pPr>
            <a:r>
              <a:rPr lang="fr-FR" sz="4600" b="1" dirty="0">
                <a:solidFill>
                  <a:srgbClr val="002060"/>
                </a:solidFill>
                <a:latin typeface="AvantGarde Bk BT" panose="020B0402020202020204" pitchFamily="34" charset="0"/>
                <a:ea typeface="Calibri" pitchFamily="34" charset="0"/>
                <a:cs typeface="Times New Roman" pitchFamily="18" charset="0"/>
              </a:rPr>
              <a:t>Bienvenue !</a:t>
            </a:r>
            <a:endParaRPr lang="fr-FR" sz="4600" dirty="0">
              <a:solidFill>
                <a:schemeClr val="accent2"/>
              </a:solidFill>
              <a:latin typeface="AvantGarde Bk BT" panose="020B0402020202020204" pitchFamily="34" charset="0"/>
            </a:endParaRPr>
          </a:p>
        </p:txBody>
      </p:sp>
      <p:sp>
        <p:nvSpPr>
          <p:cNvPr id="16" name="Rectangle 15"/>
          <p:cNvSpPr/>
          <p:nvPr/>
        </p:nvSpPr>
        <p:spPr>
          <a:xfrm>
            <a:off x="0" y="1611060"/>
            <a:ext cx="6858000" cy="685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cap="all" dirty="0">
                <a:solidFill>
                  <a:schemeClr val="bg1"/>
                </a:solidFill>
                <a:latin typeface="AvantGarde Bk BT" panose="020B0402020202020204" pitchFamily="34" charset="0"/>
              </a:rPr>
              <a:t>Séjours Adaptés responsables</a:t>
            </a:r>
          </a:p>
          <a:p>
            <a:pPr algn="ctr"/>
            <a:r>
              <a:rPr lang="fr-FR" sz="2000" cap="all" dirty="0">
                <a:solidFill>
                  <a:schemeClr val="bg1"/>
                </a:solidFill>
                <a:latin typeface="AvantGarde Bk BT" panose="020B0402020202020204" pitchFamily="34" charset="0"/>
              </a:rPr>
              <a:t>En Bourgogne du Sud </a:t>
            </a:r>
          </a:p>
        </p:txBody>
      </p:sp>
      <p:pic>
        <p:nvPicPr>
          <p:cNvPr id="17" name="Image 16" descr="Vue depuis Solutré.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4049" y="7520609"/>
            <a:ext cx="3593951" cy="2398643"/>
          </a:xfrm>
          <a:prstGeom prst="rect">
            <a:avLst/>
          </a:prstGeom>
          <a:ln w="38100">
            <a:noFill/>
          </a:ln>
          <a:effectLst/>
        </p:spPr>
      </p:pic>
      <p:sp>
        <p:nvSpPr>
          <p:cNvPr id="23" name="ZoneTexte 22"/>
          <p:cNvSpPr txBox="1"/>
          <p:nvPr/>
        </p:nvSpPr>
        <p:spPr>
          <a:xfrm>
            <a:off x="184358" y="2579959"/>
            <a:ext cx="6441882" cy="2954655"/>
          </a:xfrm>
          <a:prstGeom prst="rect">
            <a:avLst/>
          </a:prstGeom>
          <a:noFill/>
        </p:spPr>
        <p:txBody>
          <a:bodyPr wrap="square" rtlCol="0">
            <a:spAutoFit/>
          </a:bodyPr>
          <a:lstStyle/>
          <a:p>
            <a:pPr marL="92075" lvl="0" algn="just" fontAlgn="base">
              <a:spcBef>
                <a:spcPct val="0"/>
              </a:spcBef>
              <a:spcAft>
                <a:spcPct val="0"/>
              </a:spcAft>
            </a:pPr>
            <a:r>
              <a:rPr lang="fr-FR" dirty="0">
                <a:latin typeface="Palatino Linotype" pitchFamily="18" charset="0"/>
              </a:rPr>
              <a:t>Le grand gîte de la Roche bleue est une vaste maison de 12 à 15 couchages,  a</a:t>
            </a:r>
            <a:r>
              <a:rPr lang="fr-FR" dirty="0">
                <a:latin typeface="Palatino Linotype" pitchFamily="18" charset="0"/>
                <a:ea typeface="Times New Roman" pitchFamily="18" charset="0"/>
              </a:rPr>
              <a:t>u cœur d’un jardin privé de 2 800 m</a:t>
            </a:r>
            <a:r>
              <a:rPr lang="fr-FR" baseline="30000" dirty="0">
                <a:latin typeface="Palatino Linotype" pitchFamily="18" charset="0"/>
                <a:ea typeface="Times New Roman" pitchFamily="18" charset="0"/>
              </a:rPr>
              <a:t>2</a:t>
            </a:r>
            <a:r>
              <a:rPr lang="fr-FR" dirty="0">
                <a:latin typeface="Palatino Linotype" pitchFamily="18" charset="0"/>
                <a:ea typeface="Times New Roman" pitchFamily="18" charset="0"/>
              </a:rPr>
              <a:t>,</a:t>
            </a:r>
            <a:r>
              <a:rPr lang="fr-FR" baseline="30000" dirty="0">
                <a:latin typeface="Palatino Linotype" pitchFamily="18" charset="0"/>
                <a:ea typeface="Times New Roman" pitchFamily="18" charset="0"/>
              </a:rPr>
              <a:t> </a:t>
            </a:r>
            <a:r>
              <a:rPr lang="fr-FR" dirty="0">
                <a:latin typeface="Palatino Linotype" pitchFamily="18" charset="0"/>
                <a:ea typeface="Times New Roman" pitchFamily="18" charset="0"/>
              </a:rPr>
              <a:t>a</a:t>
            </a:r>
            <a:r>
              <a:rPr lang="fr-FR" dirty="0">
                <a:latin typeface="Palatino Linotype" pitchFamily="18" charset="0"/>
              </a:rPr>
              <a:t>ccueillant des publics variés : petits groupes familiaux, amicaux, associatifs ou professionnels ... Le label Tourisme &amp; Handicap, accordé en 2012 et renouvelé en 2018, nous permet d’améliorer régulièrement </a:t>
            </a:r>
            <a:r>
              <a:rPr lang="fr-FR" b="1" dirty="0">
                <a:latin typeface="Palatino Linotype" pitchFamily="18" charset="0"/>
              </a:rPr>
              <a:t>l’offre de séjours adaptés</a:t>
            </a:r>
            <a:r>
              <a:rPr lang="fr-FR" dirty="0">
                <a:latin typeface="Palatino Linotype" pitchFamily="18" charset="0"/>
              </a:rPr>
              <a:t>. </a:t>
            </a:r>
          </a:p>
          <a:p>
            <a:pPr marL="92075" lvl="0" algn="just" fontAlgn="base">
              <a:spcBef>
                <a:spcPct val="0"/>
              </a:spcBef>
              <a:spcAft>
                <a:spcPct val="0"/>
              </a:spcAft>
            </a:pPr>
            <a:r>
              <a:rPr lang="fr-FR" dirty="0">
                <a:latin typeface="Palatino Linotype" pitchFamily="18" charset="0"/>
              </a:rPr>
              <a:t>Nous recevons des familles avec des personnes à mobilité réduite et des groupes constitués d’adultes ou de jeunes avec leurs éducateurs : FAM, IME … de France et d’Europe.</a:t>
            </a:r>
          </a:p>
          <a:p>
            <a:pPr marL="92075" lvl="0" algn="just" fontAlgn="base">
              <a:spcBef>
                <a:spcPct val="0"/>
              </a:spcBef>
              <a:spcAft>
                <a:spcPct val="0"/>
              </a:spcAft>
            </a:pPr>
            <a:r>
              <a:rPr lang="fr-FR" i="1" dirty="0">
                <a:latin typeface="Palatino Linotype" pitchFamily="18" charset="0"/>
              </a:rPr>
              <a:t>		</a:t>
            </a:r>
            <a:endParaRPr lang="fr-FR" sz="2000" b="1" i="1" dirty="0">
              <a:latin typeface="Palatino Linotype" pitchFamily="18" charset="0"/>
            </a:endParaRPr>
          </a:p>
        </p:txBody>
      </p:sp>
      <p:sp>
        <p:nvSpPr>
          <p:cNvPr id="24" name="Rectangle 23"/>
          <p:cNvSpPr/>
          <p:nvPr/>
        </p:nvSpPr>
        <p:spPr>
          <a:xfrm>
            <a:off x="-6136928" y="3507689"/>
            <a:ext cx="4437379" cy="1415772"/>
          </a:xfrm>
          <a:prstGeom prst="rect">
            <a:avLst/>
          </a:prstGeom>
        </p:spPr>
        <p:txBody>
          <a:bodyPr wrap="square">
            <a:spAutoFit/>
          </a:bodyPr>
          <a:lstStyle/>
          <a:p>
            <a:r>
              <a:rPr lang="fr-FR" sz="1600" b="1" dirty="0">
                <a:solidFill>
                  <a:srgbClr val="B94327"/>
                </a:solidFill>
                <a:latin typeface="Palatino Linotype" pitchFamily="18" charset="0"/>
              </a:rPr>
              <a:t>Des temps et animations pour tous</a:t>
            </a:r>
          </a:p>
          <a:p>
            <a:pPr algn="just"/>
            <a:r>
              <a:rPr lang="fr-FR" sz="1400" dirty="0">
                <a:latin typeface="Palatino Linotype" pitchFamily="18" charset="0"/>
              </a:rPr>
              <a:t>Pauses au bord de la piscine, escapades nature, repas locavores,  ambiance calme, sereine et </a:t>
            </a:r>
            <a:r>
              <a:rPr lang="fr-FR" sz="1400" dirty="0" err="1">
                <a:latin typeface="Palatino Linotype" pitchFamily="18" charset="0"/>
              </a:rPr>
              <a:t>ressourçante</a:t>
            </a:r>
            <a:r>
              <a:rPr lang="fr-FR" sz="1400" dirty="0">
                <a:latin typeface="Palatino Linotype" pitchFamily="18" charset="0"/>
              </a:rPr>
              <a:t>, toutes les conditions sont réunies pour se (re)trouver ensemble, profitez de</a:t>
            </a:r>
            <a:r>
              <a:rPr lang="fr-FR" sz="1400" dirty="0">
                <a:latin typeface="Palatino Linotype" pitchFamily="18" charset="0"/>
                <a:ea typeface="Times New Roman" pitchFamily="18" charset="0"/>
              </a:rPr>
              <a:t> la Voie Verte,  Mâcon, Cluny … Bienvenus en Saône &amp; Loire ! </a:t>
            </a:r>
            <a:endParaRPr lang="fr-FR" sz="1400" dirty="0">
              <a:latin typeface="Palatino Linotype" pitchFamily="18" charset="0"/>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76533"/>
          <a:stretch/>
        </p:blipFill>
        <p:spPr>
          <a:xfrm rot="7198651">
            <a:off x="7398530" y="382365"/>
            <a:ext cx="1678753" cy="1512513"/>
          </a:xfrm>
          <a:prstGeom prst="rect">
            <a:avLst/>
          </a:prstGeom>
        </p:spPr>
      </p:pic>
      <p:pic>
        <p:nvPicPr>
          <p:cNvPr id="7" name="Image 6">
            <a:extLst>
              <a:ext uri="{FF2B5EF4-FFF2-40B4-BE49-F238E27FC236}">
                <a16:creationId xmlns:a16="http://schemas.microsoft.com/office/drawing/2014/main" id="{91021D55-EF46-4754-8718-9B5EF96C0069}"/>
              </a:ext>
            </a:extLst>
          </p:cNvPr>
          <p:cNvPicPr>
            <a:picLocks noChangeAspect="1"/>
          </p:cNvPicPr>
          <p:nvPr/>
        </p:nvPicPr>
        <p:blipFill rotWithShape="1">
          <a:blip r:embed="rId4"/>
          <a:srcRect b="9183"/>
          <a:stretch/>
        </p:blipFill>
        <p:spPr>
          <a:xfrm>
            <a:off x="-3030895" y="5247498"/>
            <a:ext cx="2273300" cy="1383233"/>
          </a:xfrm>
          <a:prstGeom prst="rect">
            <a:avLst/>
          </a:prstGeom>
        </p:spPr>
      </p:pic>
      <p:pic>
        <p:nvPicPr>
          <p:cNvPr id="9" name="Image 8">
            <a:extLst>
              <a:ext uri="{FF2B5EF4-FFF2-40B4-BE49-F238E27FC236}">
                <a16:creationId xmlns:a16="http://schemas.microsoft.com/office/drawing/2014/main" id="{BF6125DF-FF79-4202-B930-CB5A85E61D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734" t="12044" r="25139" b="15006"/>
          <a:stretch/>
        </p:blipFill>
        <p:spPr>
          <a:xfrm>
            <a:off x="5330999" y="2779"/>
            <a:ext cx="1527000" cy="1540130"/>
          </a:xfrm>
          <a:prstGeom prst="rect">
            <a:avLst/>
          </a:prstGeom>
        </p:spPr>
      </p:pic>
      <p:pic>
        <p:nvPicPr>
          <p:cNvPr id="11" name="Image 10">
            <a:extLst>
              <a:ext uri="{FF2B5EF4-FFF2-40B4-BE49-F238E27FC236}">
                <a16:creationId xmlns:a16="http://schemas.microsoft.com/office/drawing/2014/main" id="{7D865DF6-F834-4385-BD15-E280E6754A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185" t="4892" r="29629" b="36721"/>
          <a:stretch/>
        </p:blipFill>
        <p:spPr>
          <a:xfrm>
            <a:off x="0" y="0"/>
            <a:ext cx="1590015" cy="1540131"/>
          </a:xfrm>
          <a:prstGeom prst="rect">
            <a:avLst/>
          </a:prstGeom>
        </p:spPr>
      </p:pic>
      <p:pic>
        <p:nvPicPr>
          <p:cNvPr id="21" name="Image 20">
            <a:extLst>
              <a:ext uri="{FF2B5EF4-FFF2-40B4-BE49-F238E27FC236}">
                <a16:creationId xmlns:a16="http://schemas.microsoft.com/office/drawing/2014/main" id="{E4DF7677-0637-4A7B-B73F-E37F1C0102DD}"/>
              </a:ext>
            </a:extLst>
          </p:cNvPr>
          <p:cNvPicPr>
            <a:picLocks noChangeAspect="1"/>
          </p:cNvPicPr>
          <p:nvPr/>
        </p:nvPicPr>
        <p:blipFill rotWithShape="1">
          <a:blip r:embed="rId3">
            <a:extLst>
              <a:ext uri="{28A0092B-C50C-407E-A947-70E740481C1C}">
                <a14:useLocalDpi xmlns:a14="http://schemas.microsoft.com/office/drawing/2010/main" val="0"/>
              </a:ext>
            </a:extLst>
          </a:blip>
          <a:srcRect l="41255" t="-2628" r="24880" b="-1534"/>
          <a:stretch/>
        </p:blipFill>
        <p:spPr>
          <a:xfrm rot="10800000" flipH="1">
            <a:off x="-3124202" y="6954769"/>
            <a:ext cx="2343150" cy="1510335"/>
          </a:xfrm>
          <a:prstGeom prst="rect">
            <a:avLst/>
          </a:prstGeom>
        </p:spPr>
      </p:pic>
      <p:sp>
        <p:nvSpPr>
          <p:cNvPr id="18" name="Rectangle 17">
            <a:extLst>
              <a:ext uri="{FF2B5EF4-FFF2-40B4-BE49-F238E27FC236}">
                <a16:creationId xmlns:a16="http://schemas.microsoft.com/office/drawing/2014/main" id="{3001CAE9-F411-4F19-9A81-776FBCE6B8DE}"/>
              </a:ext>
            </a:extLst>
          </p:cNvPr>
          <p:cNvSpPr/>
          <p:nvPr/>
        </p:nvSpPr>
        <p:spPr>
          <a:xfrm>
            <a:off x="231760" y="5287685"/>
            <a:ext cx="6394480" cy="1846659"/>
          </a:xfrm>
          <a:prstGeom prst="rect">
            <a:avLst/>
          </a:prstGeom>
        </p:spPr>
        <p:txBody>
          <a:bodyPr wrap="square">
            <a:spAutoFit/>
          </a:bodyPr>
          <a:lstStyle/>
          <a:p>
            <a:pPr algn="just"/>
            <a:r>
              <a:rPr lang="fr-FR" b="1" dirty="0">
                <a:solidFill>
                  <a:srgbClr val="1FB45A"/>
                </a:solidFill>
                <a:latin typeface="AvantGarde Bk BT" panose="020B0402020202020204" pitchFamily="34" charset="0"/>
              </a:rPr>
              <a:t>Un accueil responsable en tout saison pour tous </a:t>
            </a:r>
          </a:p>
          <a:p>
            <a:pPr algn="just"/>
            <a:r>
              <a:rPr lang="fr-FR" sz="1600" dirty="0">
                <a:latin typeface="Palatino Linotype" pitchFamily="18" charset="0"/>
              </a:rPr>
              <a:t>Séverine, la propriétaire, et Laurent, notre intendant, auront plaisir à faciliter votre séjour : du confort, de la sécurité et du charme au cœur d’un territoire rural très riche (gastronomie, balades, culture et patrimoine). Nous privilégions les circuits courts, les produits sains et le bon sens. Notre démarche de protection et de promotion de notre environnement est certifiée par l’écolabel européen. </a:t>
            </a:r>
          </a:p>
        </p:txBody>
      </p:sp>
      <p:pic>
        <p:nvPicPr>
          <p:cNvPr id="6" name="Image 5">
            <a:extLst>
              <a:ext uri="{FF2B5EF4-FFF2-40B4-BE49-F238E27FC236}">
                <a16:creationId xmlns:a16="http://schemas.microsoft.com/office/drawing/2014/main" id="{5B7CA8F3-69A4-49E8-A2DB-1AAECF30BD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319" r="40462"/>
          <a:stretch/>
        </p:blipFill>
        <p:spPr>
          <a:xfrm>
            <a:off x="1870563" y="7520609"/>
            <a:ext cx="1311965" cy="2387223"/>
          </a:xfrm>
          <a:prstGeom prst="rect">
            <a:avLst/>
          </a:prstGeom>
        </p:spPr>
      </p:pic>
      <p:pic>
        <p:nvPicPr>
          <p:cNvPr id="10" name="Image 9">
            <a:extLst>
              <a:ext uri="{FF2B5EF4-FFF2-40B4-BE49-F238E27FC236}">
                <a16:creationId xmlns:a16="http://schemas.microsoft.com/office/drawing/2014/main" id="{3EEBD75A-12FE-414A-8957-3E15CEB5FE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98175" y="7818783"/>
            <a:ext cx="2385391" cy="178904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01354"/>
            <a:ext cx="6858000" cy="67826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400" dirty="0">
                <a:effectLst>
                  <a:outerShdw blurRad="38100" dist="38100" dir="2700000" algn="tl">
                    <a:srgbClr val="000000">
                      <a:alpha val="43137"/>
                    </a:srgbClr>
                  </a:outerShdw>
                </a:effectLst>
                <a:latin typeface="Bradley Hand ITC" panose="03070402050302030203" pitchFamily="66" charset="0"/>
              </a:rPr>
              <a:t>5 bonnes raisons de venir au …</a:t>
            </a:r>
          </a:p>
        </p:txBody>
      </p:sp>
      <p:sp>
        <p:nvSpPr>
          <p:cNvPr id="8" name="ZoneTexte 7"/>
          <p:cNvSpPr txBox="1"/>
          <p:nvPr/>
        </p:nvSpPr>
        <p:spPr>
          <a:xfrm>
            <a:off x="1440540" y="3981376"/>
            <a:ext cx="5298190" cy="5632311"/>
          </a:xfrm>
          <a:prstGeom prst="rect">
            <a:avLst/>
          </a:prstGeom>
          <a:noFill/>
        </p:spPr>
        <p:txBody>
          <a:bodyPr wrap="square" rtlCol="0">
            <a:spAutoFit/>
          </a:bodyPr>
          <a:lstStyle/>
          <a:p>
            <a:r>
              <a:rPr lang="fr-FR" sz="2000" b="1" dirty="0">
                <a:solidFill>
                  <a:srgbClr val="002060"/>
                </a:solidFill>
                <a:latin typeface="AvantGarde Bk BT" panose="020B0402020202020204" pitchFamily="34" charset="0"/>
              </a:rPr>
              <a:t>Un gîte accessible aux 4 déficiences avec  accueil en Langue des Signes Française</a:t>
            </a:r>
          </a:p>
          <a:p>
            <a:endParaRPr lang="fr-FR" sz="2000" b="1" dirty="0">
              <a:solidFill>
                <a:srgbClr val="002060"/>
              </a:solidFill>
              <a:latin typeface="AvantGarde Bk BT" panose="020B0402020202020204" pitchFamily="34" charset="0"/>
            </a:endParaRPr>
          </a:p>
          <a:p>
            <a:endParaRPr lang="fr-FR" sz="2000" b="1" dirty="0">
              <a:solidFill>
                <a:srgbClr val="002060"/>
              </a:solidFill>
              <a:latin typeface="AvantGarde Bk BT" panose="020B0402020202020204" pitchFamily="34" charset="0"/>
            </a:endParaRPr>
          </a:p>
          <a:p>
            <a:r>
              <a:rPr lang="fr-FR" sz="2000" b="1" dirty="0">
                <a:solidFill>
                  <a:srgbClr val="002060"/>
                </a:solidFill>
                <a:latin typeface="AvantGarde Bk BT" panose="020B0402020202020204" pitchFamily="34" charset="0"/>
              </a:rPr>
              <a:t>Un vaste espace extérieur clos : cour fermée, jardin, préau, piscine en saison…</a:t>
            </a:r>
          </a:p>
          <a:p>
            <a:endParaRPr lang="fr-FR" sz="2000" b="1" dirty="0">
              <a:solidFill>
                <a:srgbClr val="002060"/>
              </a:solidFill>
              <a:latin typeface="AvantGarde Bk BT" panose="020B0402020202020204" pitchFamily="34" charset="0"/>
            </a:endParaRPr>
          </a:p>
          <a:p>
            <a:endParaRPr lang="fr-FR" sz="2000" b="1" dirty="0">
              <a:solidFill>
                <a:srgbClr val="002060"/>
              </a:solidFill>
              <a:latin typeface="AvantGarde Bk BT" panose="020B0402020202020204" pitchFamily="34" charset="0"/>
            </a:endParaRPr>
          </a:p>
          <a:p>
            <a:r>
              <a:rPr lang="fr-FR" sz="2000" b="1" dirty="0">
                <a:solidFill>
                  <a:srgbClr val="002060"/>
                </a:solidFill>
                <a:latin typeface="AvantGarde Bk BT" panose="020B0402020202020204" pitchFamily="34" charset="0"/>
              </a:rPr>
              <a:t>Au cœur d’un village avec commerces </a:t>
            </a:r>
          </a:p>
          <a:p>
            <a:r>
              <a:rPr lang="fr-FR" sz="2000" b="1" dirty="0">
                <a:solidFill>
                  <a:srgbClr val="002060"/>
                </a:solidFill>
                <a:latin typeface="AvantGarde Bk BT" panose="020B0402020202020204" pitchFamily="34" charset="0"/>
              </a:rPr>
              <a:t>et services médicaux</a:t>
            </a:r>
          </a:p>
          <a:p>
            <a:endParaRPr lang="fr-FR" sz="2000" b="1" dirty="0">
              <a:solidFill>
                <a:srgbClr val="002060"/>
              </a:solidFill>
              <a:latin typeface="AvantGarde Bk BT" panose="020B0402020202020204" pitchFamily="34" charset="0"/>
            </a:endParaRPr>
          </a:p>
          <a:p>
            <a:endParaRPr lang="fr-FR" sz="2000" b="1" dirty="0">
              <a:solidFill>
                <a:srgbClr val="002060"/>
              </a:solidFill>
              <a:latin typeface="AvantGarde Bk BT" panose="020B0402020202020204" pitchFamily="34" charset="0"/>
            </a:endParaRPr>
          </a:p>
          <a:p>
            <a:r>
              <a:rPr lang="fr-FR" sz="2000" b="1" dirty="0">
                <a:solidFill>
                  <a:srgbClr val="002060"/>
                </a:solidFill>
                <a:latin typeface="AvantGarde Bk BT" panose="020B0402020202020204" pitchFamily="34" charset="0"/>
              </a:rPr>
              <a:t>Des horaires flexibles et de grands espaces communs dont une salle d’activité</a:t>
            </a:r>
            <a:endParaRPr lang="fr-FR" sz="2000" b="1" i="1" dirty="0">
              <a:solidFill>
                <a:srgbClr val="002060"/>
              </a:solidFill>
              <a:latin typeface="AvantGarde Bk BT" panose="020B0402020202020204" pitchFamily="34" charset="0"/>
            </a:endParaRPr>
          </a:p>
          <a:p>
            <a:endParaRPr lang="fr-FR" sz="2000" b="1" dirty="0">
              <a:solidFill>
                <a:srgbClr val="002060"/>
              </a:solidFill>
              <a:latin typeface="AvantGarde Bk BT" panose="020B0402020202020204" pitchFamily="34" charset="0"/>
            </a:endParaRPr>
          </a:p>
          <a:p>
            <a:endParaRPr lang="fr-FR" sz="2000" b="1" dirty="0">
              <a:solidFill>
                <a:srgbClr val="002060"/>
              </a:solidFill>
              <a:latin typeface="AvantGarde Bk BT" panose="020B0402020202020204" pitchFamily="34" charset="0"/>
            </a:endParaRPr>
          </a:p>
          <a:p>
            <a:r>
              <a:rPr lang="fr-FR" sz="2000" b="1" dirty="0">
                <a:solidFill>
                  <a:srgbClr val="002060"/>
                </a:solidFill>
                <a:latin typeface="AvantGarde Bk BT" panose="020B0402020202020204" pitchFamily="34" charset="0"/>
              </a:rPr>
              <a:t>Un territoire riche d’activités adaptées : musées, parcs, balades, fermes  …</a:t>
            </a:r>
          </a:p>
        </p:txBody>
      </p:sp>
      <p:sp>
        <p:nvSpPr>
          <p:cNvPr id="11" name="ZoneTexte 10"/>
          <p:cNvSpPr txBox="1"/>
          <p:nvPr/>
        </p:nvSpPr>
        <p:spPr>
          <a:xfrm>
            <a:off x="1325290" y="2951265"/>
            <a:ext cx="5765254" cy="584775"/>
          </a:xfrm>
          <a:prstGeom prst="rect">
            <a:avLst/>
          </a:prstGeom>
          <a:noFill/>
        </p:spPr>
        <p:txBody>
          <a:bodyPr wrap="square" rtlCol="0">
            <a:spAutoFit/>
          </a:bodyPr>
          <a:lstStyle/>
          <a:p>
            <a:r>
              <a:rPr lang="fr-FR" sz="3200" b="1" dirty="0">
                <a:solidFill>
                  <a:schemeClr val="accent1">
                    <a:lumMod val="50000"/>
                  </a:schemeClr>
                </a:solidFill>
                <a:latin typeface="Bradley Hand ITC" panose="03070402050302030203" pitchFamily="66" charset="0"/>
              </a:rPr>
              <a:t>…grand gîte de la Roche Bleue</a:t>
            </a:r>
          </a:p>
        </p:txBody>
      </p:sp>
      <p:sp>
        <p:nvSpPr>
          <p:cNvPr id="12" name="ZoneTexte 11"/>
          <p:cNvSpPr txBox="1"/>
          <p:nvPr/>
        </p:nvSpPr>
        <p:spPr>
          <a:xfrm>
            <a:off x="366323" y="3651697"/>
            <a:ext cx="1444752" cy="1569660"/>
          </a:xfrm>
          <a:prstGeom prst="rect">
            <a:avLst/>
          </a:prstGeom>
          <a:noFill/>
        </p:spPr>
        <p:txBody>
          <a:bodyPr wrap="square" rtlCol="0">
            <a:spAutoFit/>
          </a:bodyPr>
          <a:lstStyle/>
          <a:p>
            <a:r>
              <a:rPr lang="fr-FR" sz="9600" dirty="0">
                <a:blipFill>
                  <a:blip r:embed="rId2"/>
                  <a:stretch>
                    <a:fillRect/>
                  </a:stretch>
                </a:blipFill>
                <a:latin typeface="Arial Black" panose="020B0A04020102020204" pitchFamily="34" charset="0"/>
              </a:rPr>
              <a:t>1</a:t>
            </a:r>
          </a:p>
        </p:txBody>
      </p:sp>
      <p:sp>
        <p:nvSpPr>
          <p:cNvPr id="14" name="ZoneTexte 13"/>
          <p:cNvSpPr txBox="1"/>
          <p:nvPr/>
        </p:nvSpPr>
        <p:spPr>
          <a:xfrm>
            <a:off x="412703" y="4833581"/>
            <a:ext cx="1298448" cy="1569660"/>
          </a:xfrm>
          <a:prstGeom prst="rect">
            <a:avLst/>
          </a:prstGeom>
          <a:noFill/>
        </p:spPr>
        <p:txBody>
          <a:bodyPr wrap="square" rtlCol="0">
            <a:spAutoFit/>
          </a:bodyPr>
          <a:lstStyle/>
          <a:p>
            <a:r>
              <a:rPr lang="fr-FR" sz="9600" dirty="0">
                <a:blipFill>
                  <a:blip r:embed="rId3"/>
                  <a:stretch>
                    <a:fillRect/>
                  </a:stretch>
                </a:blipFill>
                <a:latin typeface="Arial Black" panose="020B0A04020102020204" pitchFamily="34" charset="0"/>
              </a:rPr>
              <a:t>2</a:t>
            </a:r>
          </a:p>
        </p:txBody>
      </p:sp>
      <p:sp>
        <p:nvSpPr>
          <p:cNvPr id="15" name="ZoneTexte 14"/>
          <p:cNvSpPr txBox="1"/>
          <p:nvPr/>
        </p:nvSpPr>
        <p:spPr>
          <a:xfrm>
            <a:off x="432567" y="6012702"/>
            <a:ext cx="1343242" cy="1569660"/>
          </a:xfrm>
          <a:prstGeom prst="rect">
            <a:avLst/>
          </a:prstGeom>
          <a:noFill/>
        </p:spPr>
        <p:txBody>
          <a:bodyPr wrap="square" rtlCol="0">
            <a:spAutoFit/>
          </a:bodyPr>
          <a:lstStyle/>
          <a:p>
            <a:r>
              <a:rPr lang="fr-FR" sz="9600" dirty="0">
                <a:blipFill>
                  <a:blip r:embed="rId4"/>
                  <a:stretch>
                    <a:fillRect/>
                  </a:stretch>
                </a:blipFill>
                <a:latin typeface="Arial Black" panose="020B0A04020102020204" pitchFamily="34" charset="0"/>
              </a:rPr>
              <a:t>3</a:t>
            </a:r>
          </a:p>
        </p:txBody>
      </p:sp>
      <p:sp>
        <p:nvSpPr>
          <p:cNvPr id="16" name="ZoneTexte 15"/>
          <p:cNvSpPr txBox="1"/>
          <p:nvPr/>
        </p:nvSpPr>
        <p:spPr>
          <a:xfrm>
            <a:off x="347088" y="7194586"/>
            <a:ext cx="1364063" cy="1569660"/>
          </a:xfrm>
          <a:prstGeom prst="rect">
            <a:avLst/>
          </a:prstGeom>
          <a:noFill/>
        </p:spPr>
        <p:txBody>
          <a:bodyPr wrap="square" rtlCol="0">
            <a:spAutoFit/>
          </a:bodyPr>
          <a:lstStyle/>
          <a:p>
            <a:r>
              <a:rPr lang="fr-FR" sz="9600" dirty="0">
                <a:blipFill>
                  <a:blip r:embed="rId5"/>
                  <a:stretch>
                    <a:fillRect/>
                  </a:stretch>
                </a:blipFill>
                <a:latin typeface="Arial Black" panose="020B0A04020102020204" pitchFamily="34" charset="0"/>
              </a:rPr>
              <a:t>4</a:t>
            </a:r>
          </a:p>
        </p:txBody>
      </p:sp>
      <p:sp>
        <p:nvSpPr>
          <p:cNvPr id="17" name="ZoneTexte 16"/>
          <p:cNvSpPr txBox="1"/>
          <p:nvPr/>
        </p:nvSpPr>
        <p:spPr>
          <a:xfrm>
            <a:off x="398465" y="8445865"/>
            <a:ext cx="1741139" cy="1569660"/>
          </a:xfrm>
          <a:prstGeom prst="rect">
            <a:avLst/>
          </a:prstGeom>
          <a:noFill/>
        </p:spPr>
        <p:txBody>
          <a:bodyPr wrap="square" rtlCol="0">
            <a:spAutoFit/>
          </a:bodyPr>
          <a:lstStyle/>
          <a:p>
            <a:r>
              <a:rPr lang="fr-FR" sz="9600" dirty="0">
                <a:blipFill>
                  <a:blip r:embed="rId6"/>
                  <a:stretch>
                    <a:fillRect/>
                  </a:stretch>
                </a:blipFill>
                <a:latin typeface="Arial Black" panose="020B0A04020102020204" pitchFamily="34" charset="0"/>
              </a:rPr>
              <a:t>5</a:t>
            </a:r>
          </a:p>
        </p:txBody>
      </p:sp>
      <p:pic>
        <p:nvPicPr>
          <p:cNvPr id="18" name="Image 17"/>
          <p:cNvPicPr>
            <a:picLocks noChangeAspect="1"/>
          </p:cNvPicPr>
          <p:nvPr/>
        </p:nvPicPr>
        <p:blipFill>
          <a:blip r:embed="rId7"/>
          <a:stretch>
            <a:fillRect/>
          </a:stretch>
        </p:blipFill>
        <p:spPr>
          <a:xfrm rot="3226684">
            <a:off x="7786159" y="5497210"/>
            <a:ext cx="1429068" cy="1469551"/>
          </a:xfrm>
          <a:prstGeom prst="rect">
            <a:avLst/>
          </a:prstGeom>
        </p:spPr>
      </p:pic>
      <p:pic>
        <p:nvPicPr>
          <p:cNvPr id="3" name="Image 2">
            <a:extLst>
              <a:ext uri="{FF2B5EF4-FFF2-40B4-BE49-F238E27FC236}">
                <a16:creationId xmlns:a16="http://schemas.microsoft.com/office/drawing/2014/main" id="{74D1AB67-749C-4D1A-BCE4-1EB7B3E58D4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018" r="17295" b="35282"/>
          <a:stretch/>
        </p:blipFill>
        <p:spPr>
          <a:xfrm>
            <a:off x="0" y="-4781"/>
            <a:ext cx="6858000" cy="2095825"/>
          </a:xfrm>
          <a:prstGeom prst="rect">
            <a:avLst/>
          </a:prstGeom>
        </p:spPr>
      </p:pic>
    </p:spTree>
    <p:extLst>
      <p:ext uri="{BB962C8B-B14F-4D97-AF65-F5344CB8AC3E}">
        <p14:creationId xmlns:p14="http://schemas.microsoft.com/office/powerpoint/2010/main" val="414560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368601"/>
            <a:ext cx="4259211" cy="24370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99783" y="7959611"/>
            <a:ext cx="2458217" cy="1946389"/>
          </a:xfrm>
          <a:prstGeom prst="rect">
            <a:avLst/>
          </a:prstGeom>
        </p:spPr>
      </p:pic>
      <p:sp>
        <p:nvSpPr>
          <p:cNvPr id="24" name="Rectangle 23"/>
          <p:cNvSpPr/>
          <p:nvPr/>
        </p:nvSpPr>
        <p:spPr>
          <a:xfrm>
            <a:off x="-1" y="995363"/>
            <a:ext cx="6858000" cy="685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bg1"/>
                </a:solidFill>
                <a:latin typeface="AvantGarde Bk BT" panose="020B0402020202020204" pitchFamily="34" charset="0"/>
              </a:rPr>
              <a:t>Charme, confort &amp; fonctionnalité</a:t>
            </a:r>
          </a:p>
        </p:txBody>
      </p:sp>
      <p:sp>
        <p:nvSpPr>
          <p:cNvPr id="5" name="Rectangle 4"/>
          <p:cNvSpPr/>
          <p:nvPr/>
        </p:nvSpPr>
        <p:spPr>
          <a:xfrm>
            <a:off x="331300" y="144449"/>
            <a:ext cx="6515100" cy="707886"/>
          </a:xfrm>
          <a:prstGeom prst="rect">
            <a:avLst/>
          </a:prstGeom>
        </p:spPr>
        <p:txBody>
          <a:bodyPr wrap="square">
            <a:spAutoFit/>
          </a:bodyPr>
          <a:lstStyle/>
          <a:p>
            <a:pPr lvl="0" algn="r" fontAlgn="base">
              <a:spcBef>
                <a:spcPct val="0"/>
              </a:spcBef>
              <a:spcAft>
                <a:spcPct val="0"/>
              </a:spcAft>
            </a:pPr>
            <a:r>
              <a:rPr lang="fr-FR" sz="4000" dirty="0">
                <a:solidFill>
                  <a:srgbClr val="002060"/>
                </a:solidFill>
                <a:latin typeface="AvantGarde Bk BT" panose="020B0402020202020204" pitchFamily="34" charset="0"/>
                <a:ea typeface="Calibri" pitchFamily="34" charset="0"/>
                <a:cs typeface="Times New Roman" pitchFamily="18" charset="0"/>
              </a:rPr>
              <a:t>Séjour résidentiel au grand</a:t>
            </a:r>
            <a:endParaRPr lang="fr-FR" sz="4000" dirty="0">
              <a:solidFill>
                <a:schemeClr val="accent2"/>
              </a:solidFill>
              <a:latin typeface="AvantGarde Bk BT" panose="020B0402020202020204" pitchFamily="34" charset="0"/>
            </a:endParaRPr>
          </a:p>
        </p:txBody>
      </p:sp>
      <p:sp>
        <p:nvSpPr>
          <p:cNvPr id="14" name="Rectangle 13"/>
          <p:cNvSpPr/>
          <p:nvPr/>
        </p:nvSpPr>
        <p:spPr>
          <a:xfrm>
            <a:off x="1917700" y="5380914"/>
            <a:ext cx="2309389" cy="2339102"/>
          </a:xfrm>
          <a:prstGeom prst="rect">
            <a:avLst/>
          </a:prstGeom>
        </p:spPr>
        <p:txBody>
          <a:bodyPr wrap="square">
            <a:spAutoFit/>
          </a:bodyPr>
          <a:lstStyle/>
          <a:p>
            <a:pPr algn="r"/>
            <a:r>
              <a:rPr lang="fr-FR" b="1" dirty="0">
                <a:solidFill>
                  <a:schemeClr val="bg1"/>
                </a:solidFill>
                <a:latin typeface="Palatino Linotype" pitchFamily="18" charset="0"/>
              </a:rPr>
              <a:t>… Côté jardin</a:t>
            </a:r>
            <a:endParaRPr lang="fr-FR" dirty="0">
              <a:solidFill>
                <a:schemeClr val="bg1"/>
              </a:solidFill>
              <a:latin typeface="Palatino Linotype" pitchFamily="18" charset="0"/>
            </a:endParaRPr>
          </a:p>
          <a:p>
            <a:pPr algn="r"/>
            <a:r>
              <a:rPr lang="fr-FR" sz="1600" dirty="0">
                <a:solidFill>
                  <a:schemeClr val="bg1"/>
                </a:solidFill>
                <a:latin typeface="Palatino Linotype" pitchFamily="18" charset="0"/>
              </a:rPr>
              <a:t>Piscine chauffée </a:t>
            </a:r>
            <a:br>
              <a:rPr lang="fr-FR" sz="1600" dirty="0">
                <a:solidFill>
                  <a:schemeClr val="bg1"/>
                </a:solidFill>
                <a:latin typeface="Palatino Linotype" pitchFamily="18" charset="0"/>
              </a:rPr>
            </a:br>
            <a:r>
              <a:rPr lang="fr-FR" sz="1600" dirty="0">
                <a:solidFill>
                  <a:schemeClr val="bg1"/>
                </a:solidFill>
                <a:latin typeface="Palatino Linotype" pitchFamily="18" charset="0"/>
              </a:rPr>
              <a:t> </a:t>
            </a:r>
            <a:r>
              <a:rPr lang="fr-FR" sz="1600" i="1" dirty="0">
                <a:solidFill>
                  <a:schemeClr val="bg1"/>
                </a:solidFill>
                <a:latin typeface="Palatino Linotype" pitchFamily="18" charset="0"/>
              </a:rPr>
              <a:t>(de mai à septembre)</a:t>
            </a:r>
          </a:p>
          <a:p>
            <a:pPr algn="r"/>
            <a:r>
              <a:rPr lang="fr-FR" sz="1600" dirty="0">
                <a:solidFill>
                  <a:schemeClr val="bg1"/>
                </a:solidFill>
                <a:latin typeface="Palatino Linotype" pitchFamily="18" charset="0"/>
              </a:rPr>
              <a:t>Terrasse,  mobilier extérieur &amp; barbecue</a:t>
            </a:r>
          </a:p>
          <a:p>
            <a:pPr algn="r"/>
            <a:r>
              <a:rPr lang="fr-FR" sz="1600" dirty="0">
                <a:solidFill>
                  <a:schemeClr val="bg1"/>
                </a:solidFill>
                <a:latin typeface="Palatino Linotype" pitchFamily="18" charset="0"/>
              </a:rPr>
              <a:t>Verger, potager &amp; poulailler</a:t>
            </a:r>
          </a:p>
          <a:p>
            <a:pPr algn="r"/>
            <a:endParaRPr lang="fr-FR" sz="1600" dirty="0">
              <a:solidFill>
                <a:schemeClr val="bg1"/>
              </a:solidFill>
              <a:latin typeface="Palatino Linotype" pitchFamily="18" charset="0"/>
            </a:endParaRPr>
          </a:p>
          <a:p>
            <a:pPr algn="r"/>
            <a:endParaRPr lang="fr-FR" sz="1600" dirty="0">
              <a:solidFill>
                <a:schemeClr val="bg1"/>
              </a:solidFill>
              <a:latin typeface="Palatino Linotype" pitchFamily="18" charset="0"/>
            </a:endParaRPr>
          </a:p>
        </p:txBody>
      </p:sp>
      <p:sp>
        <p:nvSpPr>
          <p:cNvPr id="15" name="Rectangle 14"/>
          <p:cNvSpPr/>
          <p:nvPr/>
        </p:nvSpPr>
        <p:spPr>
          <a:xfrm>
            <a:off x="22268" y="6134249"/>
            <a:ext cx="2338747" cy="1600438"/>
          </a:xfrm>
          <a:prstGeom prst="rect">
            <a:avLst/>
          </a:prstGeom>
        </p:spPr>
        <p:txBody>
          <a:bodyPr wrap="square">
            <a:spAutoFit/>
          </a:bodyPr>
          <a:lstStyle/>
          <a:p>
            <a:r>
              <a:rPr lang="fr-FR" b="1" dirty="0">
                <a:solidFill>
                  <a:schemeClr val="bg1"/>
                </a:solidFill>
                <a:latin typeface="Palatino Linotype" pitchFamily="18" charset="0"/>
              </a:rPr>
              <a:t>Côté maison ...</a:t>
            </a:r>
          </a:p>
          <a:p>
            <a:r>
              <a:rPr lang="fr-FR" sz="1600" dirty="0">
                <a:solidFill>
                  <a:schemeClr val="bg1"/>
                </a:solidFill>
                <a:latin typeface="Palatino Linotype" pitchFamily="18" charset="0"/>
              </a:rPr>
              <a:t>Salon - bibliothèque</a:t>
            </a:r>
          </a:p>
          <a:p>
            <a:r>
              <a:rPr lang="fr-FR" sz="1600" dirty="0">
                <a:solidFill>
                  <a:schemeClr val="bg1"/>
                </a:solidFill>
                <a:latin typeface="Palatino Linotype" pitchFamily="18" charset="0"/>
              </a:rPr>
              <a:t>2 cuisines</a:t>
            </a:r>
          </a:p>
          <a:p>
            <a:r>
              <a:rPr lang="fr-FR" sz="1600" dirty="0">
                <a:solidFill>
                  <a:schemeClr val="bg1"/>
                </a:solidFill>
                <a:latin typeface="Palatino Linotype" pitchFamily="18" charset="0"/>
              </a:rPr>
              <a:t>5 chambres</a:t>
            </a:r>
          </a:p>
          <a:p>
            <a:r>
              <a:rPr lang="fr-FR" sz="1600" dirty="0">
                <a:solidFill>
                  <a:schemeClr val="bg1"/>
                </a:solidFill>
                <a:latin typeface="Palatino Linotype" pitchFamily="18" charset="0"/>
              </a:rPr>
              <a:t>1 mini dortoir</a:t>
            </a:r>
          </a:p>
          <a:p>
            <a:r>
              <a:rPr lang="fr-FR" sz="1600" dirty="0">
                <a:solidFill>
                  <a:schemeClr val="bg1"/>
                </a:solidFill>
                <a:latin typeface="Palatino Linotype" pitchFamily="18" charset="0"/>
              </a:rPr>
              <a:t>4 salles d’eau</a:t>
            </a:r>
            <a:endParaRPr lang="fr-FR" dirty="0">
              <a:solidFill>
                <a:schemeClr val="bg1"/>
              </a:solidFill>
              <a:latin typeface="Palatino Linotype" pitchFamily="18" charset="0"/>
            </a:endParaRPr>
          </a:p>
        </p:txBody>
      </p:sp>
      <p:sp>
        <p:nvSpPr>
          <p:cNvPr id="16" name="Rectangle 15"/>
          <p:cNvSpPr/>
          <p:nvPr/>
        </p:nvSpPr>
        <p:spPr>
          <a:xfrm>
            <a:off x="22268" y="1927228"/>
            <a:ext cx="6607132" cy="915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fr-FR" sz="1600" dirty="0">
                <a:solidFill>
                  <a:srgbClr val="002060"/>
                </a:solidFill>
                <a:latin typeface="Palatino Linotype" pitchFamily="18" charset="0"/>
              </a:rPr>
              <a:t>Nous aurons plaisir à vous accueillir dans notre spacieuse maison :  un cadre naturel, chaleureux, coloré </a:t>
            </a:r>
            <a:r>
              <a:rPr lang="fr-FR" sz="1600" b="1" dirty="0">
                <a:solidFill>
                  <a:srgbClr val="002060"/>
                </a:solidFill>
                <a:latin typeface="Palatino Linotype" pitchFamily="18" charset="0"/>
              </a:rPr>
              <a:t>et accessible à tous</a:t>
            </a:r>
            <a:r>
              <a:rPr lang="fr-FR" sz="1600" dirty="0">
                <a:solidFill>
                  <a:srgbClr val="002060"/>
                </a:solidFill>
                <a:latin typeface="Palatino Linotype" pitchFamily="18" charset="0"/>
              </a:rPr>
              <a:t>,</a:t>
            </a:r>
            <a:r>
              <a:rPr lang="fr-FR" sz="1600" b="1" dirty="0">
                <a:solidFill>
                  <a:srgbClr val="002060"/>
                </a:solidFill>
                <a:latin typeface="Palatino Linotype" pitchFamily="18" charset="0"/>
              </a:rPr>
              <a:t> </a:t>
            </a:r>
            <a:r>
              <a:rPr lang="fr-FR" sz="1600" dirty="0">
                <a:solidFill>
                  <a:srgbClr val="002060"/>
                </a:solidFill>
                <a:latin typeface="Palatino Linotype" pitchFamily="18" charset="0"/>
              </a:rPr>
              <a:t>des équipements adaptés… pour un séjour à la hauteur de vos attentes </a:t>
            </a:r>
            <a:r>
              <a:rPr lang="fr-FR" sz="1600" dirty="0">
                <a:solidFill>
                  <a:schemeClr val="tx1"/>
                </a:solidFill>
                <a:latin typeface="Palatino Linotype" pitchFamily="18" charset="0"/>
              </a:rPr>
              <a:t>!</a:t>
            </a:r>
          </a:p>
        </p:txBody>
      </p:sp>
      <p:pic>
        <p:nvPicPr>
          <p:cNvPr id="34" name="Image 33" descr="IMG_1576.jpg"/>
          <p:cNvPicPr>
            <a:picLocks noChangeAspect="1"/>
          </p:cNvPicPr>
          <p:nvPr/>
        </p:nvPicPr>
        <p:blipFill rotWithShape="1">
          <a:blip r:embed="rId3" cstate="print">
            <a:extLst>
              <a:ext uri="{28A0092B-C50C-407E-A947-70E740481C1C}">
                <a14:useLocalDpi xmlns:a14="http://schemas.microsoft.com/office/drawing/2010/main" val="0"/>
              </a:ext>
            </a:extLst>
          </a:blip>
          <a:srcRect l="997" t="4526" r="6564" b="1692"/>
          <a:stretch/>
        </p:blipFill>
        <p:spPr>
          <a:xfrm>
            <a:off x="4399783" y="4767604"/>
            <a:ext cx="2458218" cy="3038070"/>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021" y="7939981"/>
            <a:ext cx="2632190" cy="1966019"/>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936896"/>
            <a:ext cx="1468447" cy="1966019"/>
          </a:xfrm>
          <a:prstGeom prst="rect">
            <a:avLst/>
          </a:prstGeom>
        </p:spPr>
      </p:pic>
      <p:sp>
        <p:nvSpPr>
          <p:cNvPr id="7" name="Rectangle 6"/>
          <p:cNvSpPr/>
          <p:nvPr/>
        </p:nvSpPr>
        <p:spPr>
          <a:xfrm>
            <a:off x="4399783" y="3088798"/>
            <a:ext cx="2458216" cy="15418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fr-FR" sz="1600" dirty="0">
                <a:solidFill>
                  <a:schemeClr val="bg1"/>
                </a:solidFill>
                <a:latin typeface="Palatino Linotype" pitchFamily="18" charset="0"/>
              </a:rPr>
              <a:t>Hébergement </a:t>
            </a:r>
            <a:br>
              <a:rPr lang="fr-FR" sz="1600" dirty="0">
                <a:solidFill>
                  <a:schemeClr val="bg1"/>
                </a:solidFill>
                <a:latin typeface="Palatino Linotype" pitchFamily="18" charset="0"/>
              </a:rPr>
            </a:br>
            <a:r>
              <a:rPr lang="fr-FR" sz="1600" dirty="0">
                <a:solidFill>
                  <a:schemeClr val="bg1"/>
                </a:solidFill>
                <a:latin typeface="Palatino Linotype" pitchFamily="18" charset="0"/>
              </a:rPr>
              <a:t>éco-labélisé</a:t>
            </a:r>
          </a:p>
          <a:p>
            <a:pPr algn="ctr"/>
            <a:r>
              <a:rPr lang="fr-FR" sz="1600" i="1" dirty="0">
                <a:solidFill>
                  <a:schemeClr val="bg1"/>
                </a:solidFill>
                <a:latin typeface="Palatino Linotype" pitchFamily="18" charset="0"/>
              </a:rPr>
              <a:t>200 m² sur 2 niveaux</a:t>
            </a:r>
          </a:p>
          <a:p>
            <a:pPr algn="ctr"/>
            <a:r>
              <a:rPr lang="fr-FR" sz="1600" dirty="0">
                <a:solidFill>
                  <a:schemeClr val="bg1"/>
                </a:solidFill>
                <a:latin typeface="Palatino Linotype" pitchFamily="18" charset="0"/>
              </a:rPr>
              <a:t>Capacité d’accueil : </a:t>
            </a:r>
          </a:p>
          <a:p>
            <a:pPr algn="ctr"/>
            <a:r>
              <a:rPr lang="fr-FR" sz="1600" dirty="0">
                <a:solidFill>
                  <a:schemeClr val="bg1"/>
                </a:solidFill>
                <a:latin typeface="Palatino Linotype" pitchFamily="18" charset="0"/>
              </a:rPr>
              <a:t>12-15 hôtes</a:t>
            </a:r>
          </a:p>
          <a:p>
            <a:pPr algn="ctr"/>
            <a:r>
              <a:rPr lang="fr-FR" sz="1600" i="1" dirty="0">
                <a:solidFill>
                  <a:schemeClr val="bg1"/>
                </a:solidFill>
                <a:latin typeface="Palatino Linotype" pitchFamily="18" charset="0"/>
              </a:rPr>
              <a:t>Dont 4  lits PMR</a:t>
            </a:r>
            <a:endParaRPr lang="fr-FR" i="1" dirty="0">
              <a:solidFill>
                <a:schemeClr val="bg1"/>
              </a:solidFill>
              <a:latin typeface="Palatino Linotype" pitchFamily="18" charset="0"/>
            </a:endParaRPr>
          </a:p>
        </p:txBody>
      </p:sp>
      <p:pic>
        <p:nvPicPr>
          <p:cNvPr id="8" name="Image 7"/>
          <p:cNvPicPr>
            <a:picLocks noChangeAspect="1"/>
          </p:cNvPicPr>
          <p:nvPr/>
        </p:nvPicPr>
        <p:blipFill rotWithShape="1">
          <a:blip r:embed="rId6">
            <a:extLst>
              <a:ext uri="{28A0092B-C50C-407E-A947-70E740481C1C}">
                <a14:useLocalDpi xmlns:a14="http://schemas.microsoft.com/office/drawing/2010/main" val="0"/>
              </a:ext>
            </a:extLst>
          </a:blip>
          <a:srcRect t="12743" b="4716"/>
          <a:stretch/>
        </p:blipFill>
        <p:spPr>
          <a:xfrm>
            <a:off x="-1" y="3088798"/>
            <a:ext cx="4259212" cy="214177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AutoShape 14" descr="Résultat de recherche d'images pour &quot;le ptit fournil La roche Vineuse log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 name="ZoneTexte 2"/>
          <p:cNvSpPr txBox="1"/>
          <p:nvPr/>
        </p:nvSpPr>
        <p:spPr>
          <a:xfrm>
            <a:off x="3162427" y="1880616"/>
            <a:ext cx="3558654" cy="4524315"/>
          </a:xfrm>
          <a:prstGeom prst="rect">
            <a:avLst/>
          </a:prstGeom>
          <a:noFill/>
        </p:spPr>
        <p:txBody>
          <a:bodyPr wrap="square" rtlCol="0">
            <a:spAutoFit/>
          </a:bodyPr>
          <a:lstStyle/>
          <a:p>
            <a:pPr algn="just"/>
            <a:r>
              <a:rPr lang="fr-FR" sz="1600" b="1" dirty="0">
                <a:solidFill>
                  <a:schemeClr val="accent2"/>
                </a:solidFill>
                <a:latin typeface="Palatino Linotype" panose="02040502050505030304" pitchFamily="18" charset="0"/>
              </a:rPr>
              <a:t>15 couchages en été, 12 couchages en hiver, répartis sur 2 niveaux ajustés aux déficiences auditives, motrices, cognitives &amp; visuelles : </a:t>
            </a:r>
          </a:p>
          <a:p>
            <a:endParaRPr lang="fr-FR" sz="1600" dirty="0">
              <a:latin typeface="Palatino Linotype" panose="02040502050505030304" pitchFamily="18" charset="0"/>
            </a:endParaRPr>
          </a:p>
          <a:p>
            <a:pPr marL="285750" indent="-285750">
              <a:buFont typeface="Arial" panose="020B0604020202020204" pitchFamily="34" charset="0"/>
              <a:buChar char="•"/>
            </a:pPr>
            <a:r>
              <a:rPr lang="fr-FR" sz="1600" dirty="0">
                <a:solidFill>
                  <a:srgbClr val="002060"/>
                </a:solidFill>
                <a:latin typeface="Palatino Linotype" panose="02040502050505030304" pitchFamily="18" charset="0"/>
              </a:rPr>
              <a:t>Rez-de-jardin indépendant</a:t>
            </a:r>
            <a:br>
              <a:rPr lang="fr-FR" sz="1600" dirty="0">
                <a:solidFill>
                  <a:srgbClr val="002060"/>
                </a:solidFill>
                <a:latin typeface="Palatino Linotype" panose="02040502050505030304" pitchFamily="18" charset="0"/>
              </a:rPr>
            </a:br>
            <a:r>
              <a:rPr lang="fr-FR" sz="1600" dirty="0">
                <a:solidFill>
                  <a:srgbClr val="002060"/>
                </a:solidFill>
                <a:latin typeface="Palatino Linotype" panose="02040502050505030304" pitchFamily="18" charset="0"/>
              </a:rPr>
              <a:t>2 chambres PMR </a:t>
            </a:r>
            <a:r>
              <a:rPr lang="fr-FR" sz="1600" i="1" dirty="0">
                <a:solidFill>
                  <a:srgbClr val="002060"/>
                </a:solidFill>
                <a:latin typeface="Palatino Linotype" panose="02040502050505030304" pitchFamily="18" charset="0"/>
              </a:rPr>
              <a:t>(4/5 pers.)</a:t>
            </a:r>
          </a:p>
          <a:p>
            <a:pPr marL="285750" indent="-285750">
              <a:buFont typeface="Arial" panose="020B0604020202020204" pitchFamily="34" charset="0"/>
              <a:buChar char="•"/>
            </a:pPr>
            <a:r>
              <a:rPr lang="fr-FR" sz="1600" dirty="0">
                <a:solidFill>
                  <a:srgbClr val="002060"/>
                </a:solidFill>
                <a:latin typeface="Palatino Linotype" panose="02040502050505030304" pitchFamily="18" charset="0"/>
              </a:rPr>
              <a:t>10 lits à l’étage</a:t>
            </a:r>
          </a:p>
          <a:p>
            <a:pPr marL="285750" indent="-285750">
              <a:buFont typeface="Arial" panose="020B0604020202020204" pitchFamily="34" charset="0"/>
              <a:buChar char="•"/>
            </a:pPr>
            <a:r>
              <a:rPr lang="fr-FR" sz="1600" dirty="0">
                <a:solidFill>
                  <a:srgbClr val="002060"/>
                </a:solidFill>
                <a:latin typeface="Palatino Linotype" panose="02040502050505030304" pitchFamily="18" charset="0"/>
              </a:rPr>
              <a:t>Chambres modulables : </a:t>
            </a:r>
            <a:br>
              <a:rPr lang="fr-FR" sz="1600" dirty="0">
                <a:solidFill>
                  <a:srgbClr val="002060"/>
                </a:solidFill>
                <a:latin typeface="Palatino Linotype" panose="02040502050505030304" pitchFamily="18" charset="0"/>
              </a:rPr>
            </a:br>
            <a:r>
              <a:rPr lang="fr-FR" sz="1600" i="1" dirty="0">
                <a:solidFill>
                  <a:srgbClr val="002060"/>
                </a:solidFill>
                <a:latin typeface="Palatino Linotype" panose="02040502050505030304" pitchFamily="18" charset="0"/>
              </a:rPr>
              <a:t>double, </a:t>
            </a:r>
            <a:r>
              <a:rPr lang="fr-FR" sz="1600" i="1" dirty="0" err="1">
                <a:solidFill>
                  <a:srgbClr val="002060"/>
                </a:solidFill>
                <a:latin typeface="Palatino Linotype" panose="02040502050505030304" pitchFamily="18" charset="0"/>
              </a:rPr>
              <a:t>twin</a:t>
            </a:r>
            <a:r>
              <a:rPr lang="fr-FR" sz="1600" i="1" dirty="0">
                <a:solidFill>
                  <a:srgbClr val="002060"/>
                </a:solidFill>
                <a:latin typeface="Palatino Linotype" panose="02040502050505030304" pitchFamily="18" charset="0"/>
              </a:rPr>
              <a:t> ou triple</a:t>
            </a:r>
          </a:p>
          <a:p>
            <a:pPr marL="285750" indent="-285750">
              <a:buFont typeface="Arial" panose="020B0604020202020204" pitchFamily="34" charset="0"/>
              <a:buChar char="•"/>
            </a:pPr>
            <a:r>
              <a:rPr lang="fr-FR" sz="1600" dirty="0">
                <a:solidFill>
                  <a:srgbClr val="002060"/>
                </a:solidFill>
                <a:latin typeface="Palatino Linotype" panose="02040502050505030304" pitchFamily="18" charset="0"/>
              </a:rPr>
              <a:t>Partenariat local pour livraison équipements spécifiques </a:t>
            </a:r>
            <a:r>
              <a:rPr lang="fr-FR" sz="1600" i="1" dirty="0">
                <a:solidFill>
                  <a:srgbClr val="002060"/>
                </a:solidFill>
                <a:latin typeface="Palatino Linotype" panose="02040502050505030304" pitchFamily="18" charset="0"/>
              </a:rPr>
              <a:t>(lève-personne, lit médicalisé …)</a:t>
            </a:r>
          </a:p>
          <a:p>
            <a:pPr marL="285750" indent="-285750">
              <a:buFont typeface="Arial" panose="020B0604020202020204" pitchFamily="34" charset="0"/>
              <a:buChar char="•"/>
            </a:pPr>
            <a:r>
              <a:rPr lang="fr-FR" sz="1600" dirty="0">
                <a:solidFill>
                  <a:srgbClr val="002060"/>
                </a:solidFill>
                <a:latin typeface="Palatino Linotype" panose="02040502050505030304" pitchFamily="18" charset="0"/>
              </a:rPr>
              <a:t>Équipements bébés / enfants</a:t>
            </a:r>
          </a:p>
          <a:p>
            <a:pPr marL="285750" indent="-285750">
              <a:buFont typeface="Arial" panose="020B0604020202020204" pitchFamily="34" charset="0"/>
              <a:buChar char="•"/>
            </a:pPr>
            <a:r>
              <a:rPr lang="fr-FR" sz="1600" dirty="0">
                <a:solidFill>
                  <a:srgbClr val="002060"/>
                </a:solidFill>
                <a:latin typeface="Palatino Linotype" panose="02040502050505030304" pitchFamily="18" charset="0"/>
              </a:rPr>
              <a:t>Animaux bienvenus</a:t>
            </a:r>
          </a:p>
          <a:p>
            <a:pPr marL="285750" indent="-285750">
              <a:buFont typeface="Arial" panose="020B0604020202020204" pitchFamily="34" charset="0"/>
              <a:buChar char="•"/>
            </a:pPr>
            <a:endParaRPr lang="fr-FR" sz="1600" dirty="0">
              <a:latin typeface="Palatino Linotype" panose="02040502050505030304" pitchFamily="18" charset="0"/>
            </a:endParaRPr>
          </a:p>
          <a:p>
            <a:pPr algn="just"/>
            <a:r>
              <a:rPr lang="fr-FR" sz="1600" b="1" dirty="0">
                <a:solidFill>
                  <a:schemeClr val="accent2"/>
                </a:solidFill>
                <a:latin typeface="Palatino Linotype" panose="02040502050505030304" pitchFamily="18" charset="0"/>
              </a:rPr>
              <a:t>La maison est préparée à la carte, avec draps et serviettes de toilette</a:t>
            </a:r>
            <a:r>
              <a:rPr lang="fr-FR" sz="1600" dirty="0">
                <a:solidFill>
                  <a:schemeClr val="accent2"/>
                </a:solidFill>
                <a:latin typeface="Palatino Linotype" panose="02040502050505030304" pitchFamily="18" charset="0"/>
              </a:rPr>
              <a:t>. </a:t>
            </a: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25762" r="23375"/>
          <a:stretch/>
        </p:blipFill>
        <p:spPr>
          <a:xfrm>
            <a:off x="307975" y="2408717"/>
            <a:ext cx="2816353" cy="3621883"/>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8267" t="12737" r="8800" b="14289"/>
          <a:stretch/>
        </p:blipFill>
        <p:spPr>
          <a:xfrm>
            <a:off x="452302" y="6585150"/>
            <a:ext cx="5687568" cy="3273552"/>
          </a:xfrm>
          <a:prstGeom prst="rect">
            <a:avLst/>
          </a:prstGeom>
        </p:spPr>
      </p:pic>
      <p:sp>
        <p:nvSpPr>
          <p:cNvPr id="9" name="Rectangle 8">
            <a:extLst>
              <a:ext uri="{FF2B5EF4-FFF2-40B4-BE49-F238E27FC236}">
                <a16:creationId xmlns:a16="http://schemas.microsoft.com/office/drawing/2014/main" id="{105CF718-DD4E-4487-8B58-0EE8E8FBC045}"/>
              </a:ext>
            </a:extLst>
          </p:cNvPr>
          <p:cNvSpPr/>
          <p:nvPr/>
        </p:nvSpPr>
        <p:spPr>
          <a:xfrm>
            <a:off x="-1" y="995364"/>
            <a:ext cx="6858000" cy="685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2200" b="1" dirty="0">
                <a:solidFill>
                  <a:schemeClr val="bg1"/>
                </a:solidFill>
                <a:latin typeface="AvantGarde Bk BT" panose="020B0402020202020204" pitchFamily="34" charset="0"/>
              </a:rPr>
              <a:t>adapté aux </a:t>
            </a:r>
            <a:r>
              <a:rPr lang="fr-FR" sz="2200" b="1" dirty="0">
                <a:solidFill>
                  <a:schemeClr val="bg1"/>
                </a:solidFill>
                <a:effectLst>
                  <a:outerShdw blurRad="38100" dist="38100" dir="2700000" algn="tl">
                    <a:srgbClr val="000000">
                      <a:alpha val="43137"/>
                    </a:srgbClr>
                  </a:outerShdw>
                </a:effectLst>
                <a:latin typeface="AvantGarde Bk BT" panose="020B0402020202020204" pitchFamily="34" charset="0"/>
              </a:rPr>
              <a:t>personnes en situation de</a:t>
            </a:r>
            <a:br>
              <a:rPr lang="fr-FR" sz="2200" b="1" dirty="0">
                <a:solidFill>
                  <a:schemeClr val="bg1"/>
                </a:solidFill>
                <a:effectLst>
                  <a:outerShdw blurRad="38100" dist="38100" dir="2700000" algn="tl">
                    <a:srgbClr val="000000">
                      <a:alpha val="43137"/>
                    </a:srgbClr>
                  </a:outerShdw>
                </a:effectLst>
                <a:latin typeface="AvantGarde Bk BT" panose="020B0402020202020204" pitchFamily="34" charset="0"/>
              </a:rPr>
            </a:br>
            <a:r>
              <a:rPr lang="fr-FR" sz="2200" b="1" dirty="0">
                <a:solidFill>
                  <a:schemeClr val="bg1"/>
                </a:solidFill>
                <a:effectLst>
                  <a:outerShdw blurRad="38100" dist="38100" dir="2700000" algn="tl">
                    <a:srgbClr val="000000">
                      <a:alpha val="43137"/>
                    </a:srgbClr>
                  </a:outerShdw>
                </a:effectLst>
                <a:latin typeface="AvantGarde Bk BT" panose="020B0402020202020204" pitchFamily="34" charset="0"/>
              </a:rPr>
              <a:t>           handicap(s) et leurs accompagnants</a:t>
            </a:r>
          </a:p>
        </p:txBody>
      </p:sp>
      <p:sp>
        <p:nvSpPr>
          <p:cNvPr id="10" name="Rectangle 9">
            <a:extLst>
              <a:ext uri="{FF2B5EF4-FFF2-40B4-BE49-F238E27FC236}">
                <a16:creationId xmlns:a16="http://schemas.microsoft.com/office/drawing/2014/main" id="{6B25F45A-B46A-4CC2-AED9-C8C2A96DE923}"/>
              </a:ext>
            </a:extLst>
          </p:cNvPr>
          <p:cNvSpPr/>
          <p:nvPr/>
        </p:nvSpPr>
        <p:spPr>
          <a:xfrm>
            <a:off x="155575" y="144449"/>
            <a:ext cx="6702424" cy="707886"/>
          </a:xfrm>
          <a:prstGeom prst="rect">
            <a:avLst/>
          </a:prstGeom>
        </p:spPr>
        <p:txBody>
          <a:bodyPr wrap="square">
            <a:spAutoFit/>
          </a:bodyPr>
          <a:lstStyle/>
          <a:p>
            <a:pPr lvl="0" fontAlgn="base">
              <a:spcBef>
                <a:spcPct val="0"/>
              </a:spcBef>
              <a:spcAft>
                <a:spcPct val="0"/>
              </a:spcAft>
            </a:pPr>
            <a:r>
              <a:rPr lang="fr-FR" sz="4000" dirty="0">
                <a:solidFill>
                  <a:schemeClr val="accent5">
                    <a:lumMod val="50000"/>
                  </a:schemeClr>
                </a:solidFill>
                <a:latin typeface="AvantGarde Bk BT" panose="020B0402020202020204" pitchFamily="34" charset="0"/>
                <a:ea typeface="Calibri" pitchFamily="34" charset="0"/>
                <a:cs typeface="Times New Roman" pitchFamily="18" charset="0"/>
              </a:rPr>
              <a:t>gîte de la Roche Bleue</a:t>
            </a:r>
          </a:p>
        </p:txBody>
      </p:sp>
      <p:pic>
        <p:nvPicPr>
          <p:cNvPr id="68" name="Image 67" descr="LogoT&amp;H201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55575" y="887891"/>
            <a:ext cx="1103402" cy="1111949"/>
          </a:xfrm>
          <a:prstGeom prst="rect">
            <a:avLst/>
          </a:prstGeom>
          <a:ln>
            <a:solidFill>
              <a:schemeClr val="bg1"/>
            </a:solidFill>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1175618" y="69063"/>
            <a:ext cx="4974336" cy="707886"/>
          </a:xfrm>
          <a:prstGeom prst="rect">
            <a:avLst/>
          </a:prstGeom>
          <a:noFill/>
        </p:spPr>
        <p:txBody>
          <a:bodyPr wrap="square" rtlCol="0">
            <a:spAutoFit/>
          </a:bodyPr>
          <a:lstStyle/>
          <a:p>
            <a:pPr algn="ctr"/>
            <a:r>
              <a:rPr lang="fr-FR" sz="2000" b="1" dirty="0">
                <a:solidFill>
                  <a:schemeClr val="bg1"/>
                </a:solidFill>
                <a:latin typeface="Rockwell"/>
              </a:rPr>
              <a:t>Offre Salle de travail</a:t>
            </a:r>
          </a:p>
          <a:p>
            <a:pPr algn="ctr"/>
            <a:r>
              <a:rPr lang="fr-FR" sz="2000" b="1" dirty="0">
                <a:solidFill>
                  <a:schemeClr val="bg1"/>
                </a:solidFill>
                <a:latin typeface="Rockwell"/>
              </a:rPr>
              <a:t>À la Roche Bleue</a:t>
            </a:r>
          </a:p>
        </p:txBody>
      </p:sp>
      <p:sp>
        <p:nvSpPr>
          <p:cNvPr id="13" name="Rectangle 12"/>
          <p:cNvSpPr/>
          <p:nvPr/>
        </p:nvSpPr>
        <p:spPr>
          <a:xfrm>
            <a:off x="-15773" y="2329148"/>
            <a:ext cx="6857999" cy="584775"/>
          </a:xfrm>
          <a:prstGeom prst="rect">
            <a:avLst/>
          </a:prstGeom>
        </p:spPr>
        <p:txBody>
          <a:bodyPr wrap="square">
            <a:spAutoFit/>
          </a:bodyPr>
          <a:lstStyle/>
          <a:p>
            <a:pPr lvl="0" algn="ctr" fontAlgn="base">
              <a:spcBef>
                <a:spcPct val="0"/>
              </a:spcBef>
              <a:spcAft>
                <a:spcPct val="0"/>
              </a:spcAft>
            </a:pPr>
            <a:r>
              <a:rPr lang="fr-FR" sz="3200" spc="-50" dirty="0">
                <a:solidFill>
                  <a:schemeClr val="accent2"/>
                </a:solidFill>
                <a:latin typeface="Palatino Linotype" panose="02040502050505030304" pitchFamily="18" charset="0"/>
                <a:ea typeface="Calibri" pitchFamily="34" charset="0"/>
                <a:cs typeface="Times New Roman" pitchFamily="18" charset="0"/>
              </a:rPr>
              <a:t>des séjours participatifs &amp; inclusifs</a:t>
            </a:r>
          </a:p>
        </p:txBody>
      </p:sp>
      <p:sp>
        <p:nvSpPr>
          <p:cNvPr id="19" name="Rectangle 18"/>
          <p:cNvSpPr/>
          <p:nvPr/>
        </p:nvSpPr>
        <p:spPr>
          <a:xfrm>
            <a:off x="154158" y="3414839"/>
            <a:ext cx="6703842" cy="1554272"/>
          </a:xfrm>
          <a:prstGeom prst="rect">
            <a:avLst/>
          </a:prstGeom>
        </p:spPr>
        <p:txBody>
          <a:bodyPr wrap="square" numCol="2">
            <a:spAutoFit/>
          </a:bodyPr>
          <a:lstStyle/>
          <a:p>
            <a:pPr lvl="0" fontAlgn="base">
              <a:lnSpc>
                <a:spcPts val="1800"/>
              </a:lnSpc>
              <a:spcBef>
                <a:spcPts val="600"/>
              </a:spcBef>
              <a:spcAft>
                <a:spcPct val="0"/>
              </a:spcAft>
            </a:pPr>
            <a:r>
              <a:rPr lang="fr-FR" b="1" dirty="0">
                <a:solidFill>
                  <a:schemeClr val="accent1"/>
                </a:solidFill>
                <a:latin typeface="Palatino Linotype" pitchFamily="18" charset="0"/>
                <a:ea typeface="Calibri" pitchFamily="34" charset="0"/>
                <a:cs typeface="Times New Roman" pitchFamily="18" charset="0"/>
              </a:rPr>
              <a:t>+</a:t>
            </a:r>
            <a:r>
              <a:rPr lang="fr-FR" b="1" dirty="0">
                <a:latin typeface="Palatino Linotype" pitchFamily="18" charset="0"/>
                <a:ea typeface="Calibri" pitchFamily="34" charset="0"/>
                <a:cs typeface="Times New Roman" pitchFamily="18" charset="0"/>
              </a:rPr>
              <a:t> </a:t>
            </a:r>
            <a:r>
              <a:rPr lang="fr-FR" sz="1400" b="1" dirty="0">
                <a:latin typeface="Palatino Linotype" pitchFamily="18" charset="0"/>
                <a:ea typeface="Calibri" pitchFamily="34" charset="0"/>
                <a:cs typeface="Times New Roman" pitchFamily="18" charset="0"/>
              </a:rPr>
              <a:t>Jardin clos de 2 800 m</a:t>
            </a:r>
            <a:r>
              <a:rPr lang="fr-FR" sz="1400" b="1" baseline="30000" dirty="0">
                <a:latin typeface="Palatino Linotype" pitchFamily="18" charset="0"/>
                <a:ea typeface="Calibri" pitchFamily="34" charset="0"/>
                <a:cs typeface="Times New Roman" pitchFamily="18" charset="0"/>
              </a:rPr>
              <a:t>2</a:t>
            </a:r>
            <a:r>
              <a:rPr lang="fr-FR" sz="1400" b="1" dirty="0">
                <a:latin typeface="Palatino Linotype" pitchFamily="18" charset="0"/>
                <a:ea typeface="Calibri" pitchFamily="34" charset="0"/>
                <a:cs typeface="Times New Roman" pitchFamily="18" charset="0"/>
              </a:rPr>
              <a:t> avec parking</a:t>
            </a:r>
          </a:p>
          <a:p>
            <a:pPr fontAlgn="base">
              <a:lnSpc>
                <a:spcPts val="1800"/>
              </a:lnSpc>
              <a:spcBef>
                <a:spcPts val="600"/>
              </a:spcBef>
              <a:spcAft>
                <a:spcPct val="0"/>
              </a:spcAft>
            </a:pPr>
            <a:r>
              <a:rPr lang="fr-FR" b="1" dirty="0">
                <a:solidFill>
                  <a:schemeClr val="accent1"/>
                </a:solidFill>
                <a:latin typeface="Palatino Linotype" pitchFamily="18" charset="0"/>
                <a:ea typeface="Calibri" pitchFamily="34" charset="0"/>
                <a:cs typeface="Times New Roman" pitchFamily="18" charset="0"/>
              </a:rPr>
              <a:t>+</a:t>
            </a:r>
            <a:r>
              <a:rPr lang="fr-FR" sz="1400" b="1" dirty="0">
                <a:solidFill>
                  <a:srgbClr val="00B050"/>
                </a:solidFill>
                <a:latin typeface="Palatino Linotype" pitchFamily="18" charset="0"/>
                <a:ea typeface="Calibri" pitchFamily="34" charset="0"/>
                <a:cs typeface="Times New Roman" pitchFamily="18" charset="0"/>
              </a:rPr>
              <a:t> </a:t>
            </a:r>
            <a:r>
              <a:rPr lang="fr-FR" sz="1400" b="1" dirty="0">
                <a:latin typeface="Palatino Linotype" pitchFamily="18" charset="0"/>
                <a:ea typeface="Calibri" pitchFamily="34" charset="0"/>
                <a:cs typeface="Times New Roman" pitchFamily="18" charset="0"/>
              </a:rPr>
              <a:t>Préau équipé avec tables &amp; chaises</a:t>
            </a:r>
          </a:p>
          <a:p>
            <a:pPr fontAlgn="base">
              <a:lnSpc>
                <a:spcPts val="1800"/>
              </a:lnSpc>
              <a:spcBef>
                <a:spcPts val="600"/>
              </a:spcBef>
              <a:spcAft>
                <a:spcPct val="0"/>
              </a:spcAft>
            </a:pPr>
            <a:r>
              <a:rPr lang="fr-FR" b="1" dirty="0">
                <a:solidFill>
                  <a:schemeClr val="accent1"/>
                </a:solidFill>
                <a:latin typeface="Palatino Linotype" pitchFamily="18" charset="0"/>
                <a:ea typeface="Calibri" pitchFamily="34" charset="0"/>
                <a:cs typeface="Times New Roman" pitchFamily="18" charset="0"/>
              </a:rPr>
              <a:t>+</a:t>
            </a:r>
            <a:r>
              <a:rPr lang="fr-FR" sz="1400" b="1" dirty="0">
                <a:latin typeface="Palatino Linotype" pitchFamily="18" charset="0"/>
                <a:ea typeface="Calibri" pitchFamily="34" charset="0"/>
                <a:cs typeface="Times New Roman" pitchFamily="18" charset="0"/>
              </a:rPr>
              <a:t> Salle modulable </a:t>
            </a:r>
            <a:r>
              <a:rPr lang="fr-FR" sz="1400" dirty="0">
                <a:latin typeface="Palatino Linotype" pitchFamily="18" charset="0"/>
                <a:ea typeface="Calibri" pitchFamily="34" charset="0"/>
                <a:cs typeface="Times New Roman" pitchFamily="18" charset="0"/>
              </a:rPr>
              <a:t>de </a:t>
            </a:r>
            <a:r>
              <a:rPr lang="fr-FR" sz="1400" b="1" dirty="0">
                <a:latin typeface="Palatino Linotype" pitchFamily="18" charset="0"/>
                <a:ea typeface="Calibri" pitchFamily="34" charset="0"/>
                <a:cs typeface="Times New Roman" pitchFamily="18" charset="0"/>
              </a:rPr>
              <a:t>30</a:t>
            </a:r>
            <a:r>
              <a:rPr lang="fr-FR" sz="1400" dirty="0">
                <a:latin typeface="Palatino Linotype" pitchFamily="18" charset="0"/>
                <a:ea typeface="Calibri" pitchFamily="34" charset="0"/>
                <a:cs typeface="Times New Roman" pitchFamily="18" charset="0"/>
              </a:rPr>
              <a:t> places</a:t>
            </a:r>
            <a:endParaRPr lang="fr-FR" sz="1400" b="1" dirty="0">
              <a:latin typeface="Palatino Linotype" pitchFamily="18" charset="0"/>
              <a:ea typeface="Calibri" pitchFamily="34" charset="0"/>
              <a:cs typeface="Times New Roman" pitchFamily="18" charset="0"/>
            </a:endParaRPr>
          </a:p>
          <a:p>
            <a:pPr fontAlgn="base">
              <a:lnSpc>
                <a:spcPts val="1800"/>
              </a:lnSpc>
              <a:spcBef>
                <a:spcPts val="600"/>
              </a:spcBef>
              <a:spcAft>
                <a:spcPct val="0"/>
              </a:spcAft>
            </a:pPr>
            <a:r>
              <a:rPr lang="fr-FR" sz="1400" b="1" dirty="0">
                <a:latin typeface="Palatino Linotype" pitchFamily="18" charset="0"/>
                <a:ea typeface="Calibri" pitchFamily="34" charset="0"/>
                <a:cs typeface="Times New Roman" pitchFamily="18" charset="0"/>
              </a:rPr>
              <a:t> </a:t>
            </a:r>
          </a:p>
          <a:p>
            <a:pPr fontAlgn="base">
              <a:lnSpc>
                <a:spcPts val="1800"/>
              </a:lnSpc>
              <a:spcBef>
                <a:spcPts val="600"/>
              </a:spcBef>
              <a:spcAft>
                <a:spcPct val="0"/>
              </a:spcAft>
            </a:pPr>
            <a:endParaRPr lang="fr-FR" sz="1400" b="1" dirty="0">
              <a:latin typeface="Palatino Linotype" pitchFamily="18" charset="0"/>
              <a:ea typeface="Calibri" pitchFamily="34" charset="0"/>
              <a:cs typeface="Times New Roman" pitchFamily="18" charset="0"/>
            </a:endParaRPr>
          </a:p>
          <a:p>
            <a:pPr fontAlgn="base">
              <a:lnSpc>
                <a:spcPts val="1800"/>
              </a:lnSpc>
              <a:spcBef>
                <a:spcPts val="600"/>
              </a:spcBef>
              <a:spcAft>
                <a:spcPct val="0"/>
              </a:spcAft>
            </a:pPr>
            <a:r>
              <a:rPr lang="fr-FR" sz="1400" b="1" dirty="0">
                <a:latin typeface="Palatino Linotype" pitchFamily="18" charset="0"/>
                <a:ea typeface="Calibri" pitchFamily="34" charset="0"/>
                <a:cs typeface="Times New Roman" pitchFamily="18" charset="0"/>
              </a:rPr>
              <a:t> Gîte de 75 m</a:t>
            </a:r>
            <a:r>
              <a:rPr lang="fr-FR" sz="1400" b="1" baseline="30000" dirty="0">
                <a:latin typeface="Palatino Linotype" pitchFamily="18" charset="0"/>
                <a:ea typeface="Calibri" pitchFamily="34" charset="0"/>
                <a:cs typeface="Times New Roman" pitchFamily="18" charset="0"/>
              </a:rPr>
              <a:t>2</a:t>
            </a:r>
            <a:r>
              <a:rPr lang="fr-FR" sz="1400" b="1" dirty="0">
                <a:latin typeface="Palatino Linotype" pitchFamily="18" charset="0"/>
                <a:ea typeface="Calibri" pitchFamily="34" charset="0"/>
                <a:cs typeface="Times New Roman" pitchFamily="18" charset="0"/>
              </a:rPr>
              <a:t> </a:t>
            </a:r>
            <a:r>
              <a:rPr lang="fr-FR" sz="1600" b="1" dirty="0">
                <a:latin typeface="Palatino Linotype" pitchFamily="18" charset="0"/>
                <a:ea typeface="Calibri" pitchFamily="34" charset="0"/>
                <a:cs typeface="Times New Roman" pitchFamily="18" charset="0"/>
              </a:rPr>
              <a:t>+</a:t>
            </a:r>
            <a:r>
              <a:rPr lang="fr-FR" sz="1400" b="1" dirty="0">
                <a:latin typeface="Palatino Linotype" pitchFamily="18" charset="0"/>
                <a:ea typeface="Calibri" pitchFamily="34" charset="0"/>
                <a:cs typeface="Times New Roman" pitchFamily="18" charset="0"/>
              </a:rPr>
              <a:t> 120 m</a:t>
            </a:r>
            <a:r>
              <a:rPr lang="fr-FR" sz="1400" b="1" baseline="30000" dirty="0">
                <a:latin typeface="Palatino Linotype" pitchFamily="18" charset="0"/>
                <a:ea typeface="Calibri" pitchFamily="34" charset="0"/>
                <a:cs typeface="Times New Roman" pitchFamily="18" charset="0"/>
              </a:rPr>
              <a:t>2</a:t>
            </a:r>
            <a:r>
              <a:rPr lang="fr-FR" sz="1400" b="1" dirty="0">
                <a:latin typeface="Palatino Linotype" pitchFamily="18" charset="0"/>
                <a:ea typeface="Calibri" pitchFamily="34" charset="0"/>
                <a:cs typeface="Times New Roman" pitchFamily="18" charset="0"/>
              </a:rPr>
              <a:t> : </a:t>
            </a:r>
          </a:p>
          <a:p>
            <a:pPr lvl="0" fontAlgn="base">
              <a:lnSpc>
                <a:spcPts val="1800"/>
              </a:lnSpc>
              <a:spcBef>
                <a:spcPts val="600"/>
              </a:spcBef>
              <a:spcAft>
                <a:spcPct val="0"/>
              </a:spcAft>
            </a:pPr>
            <a:r>
              <a:rPr lang="fr-FR" b="1" dirty="0">
                <a:solidFill>
                  <a:schemeClr val="accent1"/>
                </a:solidFill>
                <a:latin typeface="Palatino Linotype" pitchFamily="18" charset="0"/>
                <a:ea typeface="Calibri" pitchFamily="34" charset="0"/>
                <a:cs typeface="Times New Roman" pitchFamily="18" charset="0"/>
              </a:rPr>
              <a:t>+</a:t>
            </a:r>
            <a:r>
              <a:rPr lang="fr-FR" sz="1400" b="1" dirty="0">
                <a:solidFill>
                  <a:schemeClr val="accent1"/>
                </a:solidFill>
                <a:latin typeface="Palatino Linotype" pitchFamily="18" charset="0"/>
                <a:ea typeface="Calibri" pitchFamily="34" charset="0"/>
                <a:cs typeface="Times New Roman" pitchFamily="18" charset="0"/>
              </a:rPr>
              <a:t>  </a:t>
            </a:r>
            <a:r>
              <a:rPr lang="fr-FR" sz="1400" b="1" dirty="0">
                <a:latin typeface="Palatino Linotype" pitchFamily="18" charset="0"/>
                <a:ea typeface="Calibri" pitchFamily="34" charset="0"/>
                <a:cs typeface="Times New Roman" pitchFamily="18" charset="0"/>
              </a:rPr>
              <a:t>Séjour double de 50 m</a:t>
            </a:r>
            <a:r>
              <a:rPr lang="fr-FR" sz="1400" b="1" baseline="30000" dirty="0">
                <a:latin typeface="Palatino Linotype" pitchFamily="18" charset="0"/>
                <a:ea typeface="Calibri" pitchFamily="34" charset="0"/>
                <a:cs typeface="Times New Roman" pitchFamily="18" charset="0"/>
              </a:rPr>
              <a:t>2</a:t>
            </a:r>
          </a:p>
          <a:p>
            <a:pPr lvl="0" fontAlgn="base">
              <a:lnSpc>
                <a:spcPts val="1800"/>
              </a:lnSpc>
              <a:spcAft>
                <a:spcPct val="0"/>
              </a:spcAft>
            </a:pPr>
            <a:r>
              <a:rPr lang="fr-FR" b="1" dirty="0">
                <a:solidFill>
                  <a:schemeClr val="accent1"/>
                </a:solidFill>
                <a:latin typeface="Palatino Linotype" pitchFamily="18" charset="0"/>
                <a:ea typeface="Calibri" pitchFamily="34" charset="0"/>
                <a:cs typeface="Times New Roman" pitchFamily="18" charset="0"/>
              </a:rPr>
              <a:t>+</a:t>
            </a:r>
            <a:r>
              <a:rPr lang="fr-FR" sz="1400" b="1" dirty="0">
                <a:latin typeface="Palatino Linotype" pitchFamily="18" charset="0"/>
                <a:ea typeface="Calibri" pitchFamily="34" charset="0"/>
                <a:cs typeface="Times New Roman" pitchFamily="18" charset="0"/>
              </a:rPr>
              <a:t>  2 cuisines </a:t>
            </a:r>
            <a:r>
              <a:rPr lang="fr-FR" b="1" dirty="0">
                <a:latin typeface="Palatino Linotype" pitchFamily="18" charset="0"/>
                <a:ea typeface="Calibri" pitchFamily="34" charset="0"/>
                <a:cs typeface="Times New Roman" pitchFamily="18" charset="0"/>
              </a:rPr>
              <a:t>+ </a:t>
            </a:r>
            <a:r>
              <a:rPr lang="fr-FR" sz="1400" b="1" dirty="0">
                <a:latin typeface="Palatino Linotype" pitchFamily="18" charset="0"/>
                <a:ea typeface="Calibri" pitchFamily="34" charset="0"/>
                <a:cs typeface="Times New Roman" pitchFamily="18" charset="0"/>
              </a:rPr>
              <a:t>5 chambres</a:t>
            </a:r>
          </a:p>
          <a:p>
            <a:pPr lvl="0" fontAlgn="base">
              <a:lnSpc>
                <a:spcPts val="1800"/>
              </a:lnSpc>
              <a:spcAft>
                <a:spcPct val="0"/>
              </a:spcAft>
            </a:pPr>
            <a:br>
              <a:rPr lang="fr-FR" sz="1400" b="1" dirty="0">
                <a:solidFill>
                  <a:schemeClr val="accent2">
                    <a:lumMod val="75000"/>
                  </a:schemeClr>
                </a:solidFill>
                <a:latin typeface="Palatino Linotype" pitchFamily="18" charset="0"/>
                <a:ea typeface="Calibri" pitchFamily="34" charset="0"/>
                <a:cs typeface="Times New Roman" pitchFamily="18" charset="0"/>
              </a:rPr>
            </a:br>
            <a:br>
              <a:rPr lang="fr-FR" sz="600" b="1" dirty="0">
                <a:solidFill>
                  <a:schemeClr val="accent2">
                    <a:lumMod val="75000"/>
                  </a:schemeClr>
                </a:solidFill>
                <a:latin typeface="Palatino Linotype" pitchFamily="18" charset="0"/>
                <a:ea typeface="Calibri" pitchFamily="34" charset="0"/>
                <a:cs typeface="Times New Roman" pitchFamily="18" charset="0"/>
              </a:rPr>
            </a:br>
            <a:endParaRPr lang="fr-FR" sz="1400" b="1" dirty="0">
              <a:latin typeface="Palatino Linotype" pitchFamily="18" charset="0"/>
              <a:ea typeface="Calibri" pitchFamily="34" charset="0"/>
              <a:cs typeface="Times New Roman" pitchFamily="18" charset="0"/>
            </a:endParaRPr>
          </a:p>
        </p:txBody>
      </p:sp>
      <p:sp>
        <p:nvSpPr>
          <p:cNvPr id="23" name="Rectangle 22"/>
          <p:cNvSpPr/>
          <p:nvPr/>
        </p:nvSpPr>
        <p:spPr>
          <a:xfrm>
            <a:off x="-15773" y="3032562"/>
            <a:ext cx="6873773" cy="326949"/>
          </a:xfrm>
          <a:prstGeom prst="rect">
            <a:avLst/>
          </a:prstGeom>
        </p:spPr>
        <p:txBody>
          <a:bodyPr wrap="square">
            <a:spAutoFit/>
          </a:bodyPr>
          <a:lstStyle/>
          <a:p>
            <a:pPr lvl="0" fontAlgn="base">
              <a:lnSpc>
                <a:spcPts val="1800"/>
              </a:lnSpc>
              <a:spcBef>
                <a:spcPct val="0"/>
              </a:spcBef>
              <a:spcAft>
                <a:spcPct val="0"/>
              </a:spcAft>
            </a:pPr>
            <a:r>
              <a:rPr lang="fr-FR" b="1" dirty="0">
                <a:solidFill>
                  <a:schemeClr val="accent1">
                    <a:lumMod val="50000"/>
                  </a:schemeClr>
                </a:solidFill>
                <a:latin typeface="Palatino Linotype" pitchFamily="18" charset="0"/>
                <a:ea typeface="Calibri" pitchFamily="34" charset="0"/>
                <a:cs typeface="Times New Roman" pitchFamily="18" charset="0"/>
              </a:rPr>
              <a:t>Chaque espace peut être privatisé </a:t>
            </a:r>
            <a:r>
              <a:rPr lang="fr-FR" b="1" dirty="0">
                <a:solidFill>
                  <a:schemeClr val="accent1"/>
                </a:solidFill>
                <a:latin typeface="Palatino Linotype" pitchFamily="18" charset="0"/>
                <a:ea typeface="Calibri" pitchFamily="34" charset="0"/>
                <a:cs typeface="Times New Roman" pitchFamily="18" charset="0"/>
              </a:rPr>
              <a:t>séparément</a:t>
            </a:r>
            <a:r>
              <a:rPr lang="fr-FR" b="1" dirty="0">
                <a:solidFill>
                  <a:schemeClr val="accent2">
                    <a:lumMod val="75000"/>
                  </a:schemeClr>
                </a:solidFill>
                <a:latin typeface="Palatino Linotype" pitchFamily="18" charset="0"/>
                <a:ea typeface="Calibri" pitchFamily="34" charset="0"/>
                <a:cs typeface="Times New Roman" pitchFamily="18" charset="0"/>
              </a:rPr>
              <a:t> </a:t>
            </a:r>
            <a:r>
              <a:rPr lang="fr-FR" b="1" dirty="0">
                <a:latin typeface="Palatino Linotype" pitchFamily="18" charset="0"/>
                <a:ea typeface="Calibri" pitchFamily="34" charset="0"/>
                <a:cs typeface="Times New Roman" pitchFamily="18" charset="0"/>
              </a:rPr>
              <a:t>selon vos besoins</a:t>
            </a: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979" y="5107681"/>
            <a:ext cx="3457618" cy="2492990"/>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22400" t="10520" r="26933"/>
          <a:stretch/>
        </p:blipFill>
        <p:spPr>
          <a:xfrm>
            <a:off x="5004413" y="5107681"/>
            <a:ext cx="1872371" cy="2480031"/>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662672"/>
            <a:ext cx="1682496" cy="2243328"/>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1972" y="7662672"/>
            <a:ext cx="3342510" cy="2242122"/>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3960" y="7641039"/>
            <a:ext cx="1714040" cy="2285387"/>
          </a:xfrm>
          <a:prstGeom prst="rect">
            <a:avLst/>
          </a:prstGeom>
        </p:spPr>
      </p:pic>
      <p:sp>
        <p:nvSpPr>
          <p:cNvPr id="7" name="Rectangle 6"/>
          <p:cNvSpPr/>
          <p:nvPr/>
        </p:nvSpPr>
        <p:spPr>
          <a:xfrm>
            <a:off x="0" y="5107681"/>
            <a:ext cx="1413163" cy="248003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latin typeface="Palatino Linotype" pitchFamily="18" charset="0"/>
              </a:rPr>
              <a:t> </a:t>
            </a:r>
            <a:r>
              <a:rPr lang="fr-FR" sz="2400" b="1" dirty="0">
                <a:solidFill>
                  <a:schemeClr val="bg1"/>
                </a:solidFill>
                <a:latin typeface="Palatino Linotype" panose="02040502050505030304" pitchFamily="18" charset="0"/>
              </a:rPr>
              <a:t>250 m</a:t>
            </a:r>
            <a:r>
              <a:rPr lang="fr-FR" sz="2400" b="1" baseline="30000" dirty="0">
                <a:solidFill>
                  <a:schemeClr val="bg1"/>
                </a:solidFill>
                <a:latin typeface="Palatino Linotype" panose="02040502050505030304" pitchFamily="18" charset="0"/>
              </a:rPr>
              <a:t>2</a:t>
            </a:r>
            <a:r>
              <a:rPr lang="fr-FR" sz="2400" b="1" dirty="0">
                <a:solidFill>
                  <a:schemeClr val="bg1"/>
                </a:solidFill>
                <a:latin typeface="Palatino Linotype" panose="02040502050505030304" pitchFamily="18" charset="0"/>
              </a:rPr>
              <a:t> </a:t>
            </a:r>
            <a:r>
              <a:rPr lang="fr-FR" b="1" dirty="0">
                <a:solidFill>
                  <a:schemeClr val="bg1"/>
                </a:solidFill>
                <a:latin typeface="Palatino Linotype" panose="02040502050505030304" pitchFamily="18" charset="0"/>
              </a:rPr>
              <a:t>à disposition</a:t>
            </a:r>
            <a:endParaRPr lang="fr-FR" sz="2500" dirty="0">
              <a:solidFill>
                <a:schemeClr val="bg1"/>
              </a:solidFill>
              <a:effectLst>
                <a:outerShdw blurRad="38100" dist="38100" dir="2700000" algn="tl">
                  <a:srgbClr val="000000">
                    <a:alpha val="43137"/>
                  </a:srgbClr>
                </a:outerShdw>
              </a:effectLst>
              <a:latin typeface="Palatino Linotype" panose="02040502050505030304" pitchFamily="18" charset="0"/>
              <a:ea typeface="Calibri" pitchFamily="34" charset="0"/>
              <a:cs typeface="Times New Roman" pitchFamily="18" charset="0"/>
            </a:endParaRPr>
          </a:p>
        </p:txBody>
      </p:sp>
      <p:pic>
        <p:nvPicPr>
          <p:cNvPr id="16" name="Image 15"/>
          <p:cNvPicPr>
            <a:picLocks noChangeAspect="1"/>
          </p:cNvPicPr>
          <p:nvPr/>
        </p:nvPicPr>
        <p:blipFill rotWithShape="1">
          <a:blip r:embed="rId8" cstate="print">
            <a:extLst>
              <a:ext uri="{28A0092B-C50C-407E-A947-70E740481C1C}">
                <a14:useLocalDpi xmlns:a14="http://schemas.microsoft.com/office/drawing/2010/main" val="0"/>
              </a:ext>
            </a:extLst>
          </a:blip>
          <a:srcRect t="17648"/>
          <a:stretch/>
        </p:blipFill>
        <p:spPr>
          <a:xfrm>
            <a:off x="-15773" y="-10785"/>
            <a:ext cx="6858000" cy="2295914"/>
          </a:xfrm>
          <a:prstGeom prst="rect">
            <a:avLst/>
          </a:prstGeom>
        </p:spPr>
      </p:pic>
      <p:sp>
        <p:nvSpPr>
          <p:cNvPr id="14" name="Rectangle 13">
            <a:extLst>
              <a:ext uri="{FF2B5EF4-FFF2-40B4-BE49-F238E27FC236}">
                <a16:creationId xmlns:a16="http://schemas.microsoft.com/office/drawing/2014/main" id="{967FCFEF-B59B-4C7D-8EBD-A2A69BB70713}"/>
              </a:ext>
            </a:extLst>
          </p:cNvPr>
          <p:cNvSpPr/>
          <p:nvPr/>
        </p:nvSpPr>
        <p:spPr>
          <a:xfrm>
            <a:off x="77079" y="4454127"/>
            <a:ext cx="6703842" cy="557781"/>
          </a:xfrm>
          <a:prstGeom prst="rect">
            <a:avLst/>
          </a:prstGeom>
        </p:spPr>
        <p:txBody>
          <a:bodyPr wrap="square">
            <a:spAutoFit/>
          </a:bodyPr>
          <a:lstStyle/>
          <a:p>
            <a:pPr lvl="0" fontAlgn="base">
              <a:lnSpc>
                <a:spcPts val="1800"/>
              </a:lnSpc>
              <a:spcBef>
                <a:spcPct val="0"/>
              </a:spcBef>
              <a:spcAft>
                <a:spcPct val="0"/>
              </a:spcAft>
            </a:pPr>
            <a:r>
              <a:rPr lang="fr-FR" sz="2800" b="1" dirty="0">
                <a:solidFill>
                  <a:schemeClr val="accent2"/>
                </a:solidFill>
                <a:latin typeface="Palatino Linotype" pitchFamily="18" charset="0"/>
                <a:ea typeface="Calibri" pitchFamily="34" charset="0"/>
                <a:cs typeface="Times New Roman" pitchFamily="18" charset="0"/>
              </a:rPr>
              <a:t>+ </a:t>
            </a:r>
            <a:r>
              <a:rPr lang="fr-FR" b="1" dirty="0">
                <a:solidFill>
                  <a:schemeClr val="accent1">
                    <a:lumMod val="50000"/>
                  </a:schemeClr>
                </a:solidFill>
                <a:latin typeface="Palatino Linotype" pitchFamily="18" charset="0"/>
                <a:ea typeface="Calibri" pitchFamily="34" charset="0"/>
                <a:cs typeface="Times New Roman" pitchFamily="18" charset="0"/>
              </a:rPr>
              <a:t>un réseau de professionnels </a:t>
            </a:r>
            <a:r>
              <a:rPr lang="fr-FR" b="1" dirty="0">
                <a:solidFill>
                  <a:schemeClr val="accent1"/>
                </a:solidFill>
                <a:latin typeface="Palatino Linotype" pitchFamily="18" charset="0"/>
                <a:ea typeface="Calibri" pitchFamily="34" charset="0"/>
                <a:cs typeface="Times New Roman" pitchFamily="18" charset="0"/>
              </a:rPr>
              <a:t>sur place </a:t>
            </a:r>
            <a:r>
              <a:rPr lang="fr-FR" b="1" dirty="0">
                <a:solidFill>
                  <a:schemeClr val="accent1">
                    <a:lumMod val="50000"/>
                  </a:schemeClr>
                </a:solidFill>
                <a:latin typeface="Palatino Linotype" pitchFamily="18" charset="0"/>
                <a:ea typeface="Calibri" pitchFamily="34" charset="0"/>
                <a:cs typeface="Times New Roman" pitchFamily="18" charset="0"/>
              </a:rPr>
              <a:t>: </a:t>
            </a:r>
            <a:r>
              <a:rPr lang="fr-FR" dirty="0">
                <a:solidFill>
                  <a:schemeClr val="accent1">
                    <a:lumMod val="50000"/>
                  </a:schemeClr>
                </a:solidFill>
                <a:latin typeface="Palatino Linotype" pitchFamily="18" charset="0"/>
                <a:ea typeface="Calibri" pitchFamily="34" charset="0"/>
                <a:cs typeface="Times New Roman" pitchFamily="18" charset="0"/>
              </a:rPr>
              <a:t>animateurs, éducateurs spécialisés, formateurs … </a:t>
            </a:r>
            <a:r>
              <a:rPr lang="fr-FR" dirty="0">
                <a:solidFill>
                  <a:srgbClr val="1FB45A"/>
                </a:solidFill>
                <a:latin typeface="Palatino Linotype" pitchFamily="18" charset="0"/>
                <a:ea typeface="Calibri" pitchFamily="34" charset="0"/>
                <a:cs typeface="Times New Roman" pitchFamily="18" charset="0"/>
              </a:rPr>
              <a:t>à l’écoute de vos envies</a:t>
            </a:r>
          </a:p>
        </p:txBody>
      </p:sp>
    </p:spTree>
    <p:extLst>
      <p:ext uri="{BB962C8B-B14F-4D97-AF65-F5344CB8AC3E}">
        <p14:creationId xmlns:p14="http://schemas.microsoft.com/office/powerpoint/2010/main" val="414266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age 72" descr="légum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760987" y="3117980"/>
            <a:ext cx="1686911" cy="1649649"/>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4" name="ZoneTexte 17"/>
          <p:cNvSpPr txBox="1"/>
          <p:nvPr/>
        </p:nvSpPr>
        <p:spPr>
          <a:xfrm>
            <a:off x="508400" y="5239555"/>
            <a:ext cx="2758962" cy="235449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fr-FR" sz="1400" dirty="0">
                <a:latin typeface="Palatino Linotype" pitchFamily="18" charset="0"/>
              </a:rPr>
              <a:t>Pique-nique champêtre</a:t>
            </a:r>
          </a:p>
          <a:p>
            <a:pPr>
              <a:lnSpc>
                <a:spcPct val="150000"/>
              </a:lnSpc>
            </a:pPr>
            <a:r>
              <a:rPr lang="fr-FR" sz="1400" dirty="0">
                <a:latin typeface="Palatino Linotype" pitchFamily="18" charset="0"/>
              </a:rPr>
              <a:t>Déjeuner de travail</a:t>
            </a:r>
          </a:p>
          <a:p>
            <a:pPr>
              <a:lnSpc>
                <a:spcPct val="150000"/>
              </a:lnSpc>
            </a:pPr>
            <a:r>
              <a:rPr lang="fr-FR" sz="1400" dirty="0">
                <a:latin typeface="Palatino Linotype" pitchFamily="18" charset="0"/>
              </a:rPr>
              <a:t>Dîner participatif</a:t>
            </a:r>
          </a:p>
          <a:p>
            <a:pPr>
              <a:lnSpc>
                <a:spcPct val="150000"/>
              </a:lnSpc>
            </a:pPr>
            <a:r>
              <a:rPr lang="fr-FR" sz="1400" dirty="0">
                <a:latin typeface="Palatino Linotype" pitchFamily="18" charset="0"/>
              </a:rPr>
              <a:t>Dîner en Auberge de Pays</a:t>
            </a:r>
          </a:p>
          <a:p>
            <a:pPr>
              <a:lnSpc>
                <a:spcPct val="150000"/>
              </a:lnSpc>
            </a:pPr>
            <a:endParaRPr lang="fr-FR" sz="1400" dirty="0">
              <a:latin typeface="Palatino Linotype" pitchFamily="18" charset="0"/>
            </a:endParaRPr>
          </a:p>
          <a:p>
            <a:pPr>
              <a:lnSpc>
                <a:spcPct val="150000"/>
              </a:lnSpc>
            </a:pPr>
            <a:endParaRPr lang="fr-FR" sz="1400" dirty="0">
              <a:latin typeface="Palatino Linotype" pitchFamily="18" charset="0"/>
            </a:endParaRPr>
          </a:p>
          <a:p>
            <a:pPr>
              <a:lnSpc>
                <a:spcPct val="150000"/>
              </a:lnSpc>
            </a:pPr>
            <a:endParaRPr lang="fr-FR" sz="1400" dirty="0">
              <a:latin typeface="Palatino Linotype" pitchFamily="18" charset="0"/>
            </a:endParaRPr>
          </a:p>
        </p:txBody>
      </p:sp>
      <p:sp>
        <p:nvSpPr>
          <p:cNvPr id="29" name="Rectangle 28"/>
          <p:cNvSpPr/>
          <p:nvPr/>
        </p:nvSpPr>
        <p:spPr>
          <a:xfrm>
            <a:off x="3830371" y="2159945"/>
            <a:ext cx="2633479" cy="1782860"/>
          </a:xfrm>
          <a:prstGeom prst="rect">
            <a:avLst/>
          </a:prstGeom>
        </p:spPr>
        <p:txBody>
          <a:bodyPr wrap="square">
            <a:spAutoFit/>
          </a:bodyPr>
          <a:lstStyle/>
          <a:p>
            <a:pPr>
              <a:lnSpc>
                <a:spcPct val="150000"/>
              </a:lnSpc>
            </a:pPr>
            <a:r>
              <a:rPr lang="fr-FR" sz="1400" dirty="0">
                <a:latin typeface="Palatino Linotype" pitchFamily="18" charset="0"/>
              </a:rPr>
              <a:t>Visite d’un vignoble</a:t>
            </a:r>
          </a:p>
          <a:p>
            <a:pPr>
              <a:lnSpc>
                <a:spcPct val="150000"/>
              </a:lnSpc>
            </a:pPr>
            <a:r>
              <a:rPr lang="fr-FR" sz="1400" dirty="0">
                <a:latin typeface="Palatino Linotype" pitchFamily="18" charset="0"/>
              </a:rPr>
              <a:t>Visite d’une ferme /fromagerie</a:t>
            </a:r>
          </a:p>
          <a:p>
            <a:r>
              <a:rPr lang="fr-FR" sz="1400" dirty="0">
                <a:latin typeface="Palatino Linotype" pitchFamily="18" charset="0"/>
              </a:rPr>
              <a:t>Animation naturopathie, bien-</a:t>
            </a:r>
            <a:br>
              <a:rPr lang="fr-FR" sz="1400" dirty="0">
                <a:latin typeface="Palatino Linotype" pitchFamily="18" charset="0"/>
              </a:rPr>
            </a:br>
            <a:r>
              <a:rPr lang="fr-FR" sz="1400" dirty="0">
                <a:latin typeface="Palatino Linotype" pitchFamily="18" charset="0"/>
              </a:rPr>
              <a:t>être, slow life </a:t>
            </a:r>
          </a:p>
          <a:p>
            <a:pPr>
              <a:lnSpc>
                <a:spcPct val="150000"/>
              </a:lnSpc>
            </a:pPr>
            <a:r>
              <a:rPr lang="fr-FR" sz="1400" dirty="0">
                <a:latin typeface="Palatino Linotype" pitchFamily="18" charset="0"/>
              </a:rPr>
              <a:t>Soirée Jeux</a:t>
            </a:r>
          </a:p>
          <a:p>
            <a:pPr>
              <a:lnSpc>
                <a:spcPct val="150000"/>
              </a:lnSpc>
            </a:pPr>
            <a:r>
              <a:rPr lang="fr-FR" sz="1400" dirty="0">
                <a:latin typeface="Palatino Linotype" pitchFamily="18" charset="0"/>
              </a:rPr>
              <a:t>Initiation aux éco-gestes</a:t>
            </a:r>
          </a:p>
        </p:txBody>
      </p:sp>
      <p:sp>
        <p:nvSpPr>
          <p:cNvPr id="3" name="Rectangle 2"/>
          <p:cNvSpPr/>
          <p:nvPr/>
        </p:nvSpPr>
        <p:spPr>
          <a:xfrm>
            <a:off x="3381211" y="1734560"/>
            <a:ext cx="3476788" cy="507831"/>
          </a:xfrm>
          <a:prstGeom prst="rect">
            <a:avLst/>
          </a:prstGeom>
        </p:spPr>
        <p:txBody>
          <a:bodyPr wrap="square">
            <a:spAutoFit/>
          </a:bodyPr>
          <a:lstStyle/>
          <a:p>
            <a:pPr algn="r">
              <a:lnSpc>
                <a:spcPct val="150000"/>
              </a:lnSpc>
            </a:pPr>
            <a:r>
              <a:rPr lang="fr-FR" b="1" cap="small" dirty="0">
                <a:solidFill>
                  <a:schemeClr val="accent2">
                    <a:lumMod val="75000"/>
                  </a:schemeClr>
                </a:solidFill>
                <a:latin typeface="Palatino Linotype" pitchFamily="18" charset="0"/>
              </a:rPr>
              <a:t>Activités &amp; Animations</a:t>
            </a:r>
          </a:p>
        </p:txBody>
      </p:sp>
      <p:sp>
        <p:nvSpPr>
          <p:cNvPr id="65" name="Rectangle 64"/>
          <p:cNvSpPr/>
          <p:nvPr/>
        </p:nvSpPr>
        <p:spPr>
          <a:xfrm>
            <a:off x="3429001" y="4151330"/>
            <a:ext cx="3703320" cy="1413528"/>
          </a:xfrm>
          <a:prstGeom prst="rect">
            <a:avLst/>
          </a:prstGeom>
        </p:spPr>
        <p:txBody>
          <a:bodyPr wrap="square">
            <a:spAutoFit/>
          </a:bodyPr>
          <a:lstStyle/>
          <a:p>
            <a:pPr>
              <a:lnSpc>
                <a:spcPct val="150000"/>
              </a:lnSpc>
            </a:pPr>
            <a:r>
              <a:rPr lang="fr-FR" sz="1400" b="1" dirty="0">
                <a:latin typeface="Palatino Linotype" pitchFamily="18" charset="0"/>
              </a:rPr>
              <a:t>  Balades commentées Voie verte :     </a:t>
            </a:r>
          </a:p>
          <a:p>
            <a:pPr>
              <a:lnSpc>
                <a:spcPct val="150000"/>
              </a:lnSpc>
            </a:pPr>
            <a:r>
              <a:rPr lang="fr-FR" sz="1400" dirty="0">
                <a:latin typeface="Palatino Linotype" pitchFamily="18" charset="0"/>
              </a:rPr>
              <a:t>         à pied      à vélo       </a:t>
            </a:r>
            <a:r>
              <a:rPr lang="fr-FR" sz="1400" dirty="0" err="1">
                <a:latin typeface="Palatino Linotype" pitchFamily="18" charset="0"/>
              </a:rPr>
              <a:t>vélo</a:t>
            </a:r>
            <a:r>
              <a:rPr lang="fr-FR" sz="1400" dirty="0">
                <a:latin typeface="Palatino Linotype" pitchFamily="18" charset="0"/>
              </a:rPr>
              <a:t> électrique</a:t>
            </a:r>
          </a:p>
          <a:p>
            <a:endParaRPr lang="fr-FR" sz="1100" b="1" dirty="0">
              <a:latin typeface="Palatino Linotype" pitchFamily="18" charset="0"/>
            </a:endParaRPr>
          </a:p>
          <a:p>
            <a:r>
              <a:rPr lang="fr-FR" sz="1400" b="1" dirty="0">
                <a:latin typeface="Palatino Linotype" pitchFamily="18" charset="0"/>
              </a:rPr>
              <a:t>Visites guidées : </a:t>
            </a:r>
          </a:p>
          <a:p>
            <a:pPr>
              <a:lnSpc>
                <a:spcPct val="150000"/>
              </a:lnSpc>
            </a:pPr>
            <a:r>
              <a:rPr lang="fr-FR" sz="1400" dirty="0">
                <a:latin typeface="Palatino Linotype" pitchFamily="18" charset="0"/>
              </a:rPr>
              <a:t>          à pied           en calèche</a:t>
            </a:r>
          </a:p>
        </p:txBody>
      </p:sp>
      <p:sp>
        <p:nvSpPr>
          <p:cNvPr id="70" name="Rectangle 69"/>
          <p:cNvSpPr/>
          <p:nvPr/>
        </p:nvSpPr>
        <p:spPr>
          <a:xfrm>
            <a:off x="365523" y="4857187"/>
            <a:ext cx="2490616" cy="369332"/>
          </a:xfrm>
          <a:prstGeom prst="rect">
            <a:avLst/>
          </a:prstGeom>
        </p:spPr>
        <p:txBody>
          <a:bodyPr wrap="square">
            <a:spAutoFit/>
          </a:bodyPr>
          <a:lstStyle/>
          <a:p>
            <a:r>
              <a:rPr lang="fr-FR" b="1" cap="small" dirty="0">
                <a:solidFill>
                  <a:schemeClr val="accent2">
                    <a:lumMod val="75000"/>
                  </a:schemeClr>
                </a:solidFill>
                <a:latin typeface="Palatino Linotype" pitchFamily="18" charset="0"/>
              </a:rPr>
              <a:t>Offre Restauration</a:t>
            </a:r>
          </a:p>
        </p:txBody>
      </p:sp>
      <p:sp>
        <p:nvSpPr>
          <p:cNvPr id="13" name="Rectangle 12"/>
          <p:cNvSpPr/>
          <p:nvPr/>
        </p:nvSpPr>
        <p:spPr>
          <a:xfrm>
            <a:off x="526605" y="6527921"/>
            <a:ext cx="3429000" cy="1384995"/>
          </a:xfrm>
          <a:prstGeom prst="rect">
            <a:avLst/>
          </a:prstGeom>
        </p:spPr>
        <p:txBody>
          <a:bodyPr>
            <a:spAutoFit/>
          </a:bodyPr>
          <a:lstStyle/>
          <a:p>
            <a:pPr>
              <a:lnSpc>
                <a:spcPct val="150000"/>
              </a:lnSpc>
            </a:pPr>
            <a:r>
              <a:rPr lang="fr-FR" sz="1400" dirty="0">
                <a:latin typeface="Palatino Linotype" pitchFamily="18" charset="0"/>
              </a:rPr>
              <a:t>Atelier chef à domicile</a:t>
            </a:r>
          </a:p>
          <a:p>
            <a:pPr>
              <a:lnSpc>
                <a:spcPct val="150000"/>
              </a:lnSpc>
            </a:pPr>
            <a:r>
              <a:rPr lang="fr-FR" sz="1400" dirty="0">
                <a:latin typeface="Palatino Linotype" pitchFamily="18" charset="0"/>
              </a:rPr>
              <a:t>Dégustation et/ou apéro dînatoire</a:t>
            </a:r>
          </a:p>
          <a:p>
            <a:pPr>
              <a:lnSpc>
                <a:spcPct val="150000"/>
              </a:lnSpc>
            </a:pPr>
            <a:r>
              <a:rPr lang="fr-FR" sz="1400" dirty="0">
                <a:latin typeface="Palatino Linotype" pitchFamily="18" charset="0"/>
              </a:rPr>
              <a:t>Repas chez un vigneron</a:t>
            </a:r>
            <a:br>
              <a:rPr lang="fr-FR" sz="1400" dirty="0">
                <a:latin typeface="Palatino Linotype" pitchFamily="18" charset="0"/>
              </a:rPr>
            </a:br>
            <a:r>
              <a:rPr lang="fr-FR" sz="1400" dirty="0">
                <a:latin typeface="Palatino Linotype" pitchFamily="18" charset="0"/>
              </a:rPr>
              <a:t>Atelier cuisine bien-être et santé </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834" y="6362369"/>
            <a:ext cx="142875" cy="133350"/>
          </a:xfrm>
          <a:prstGeom prst="ellipse">
            <a:avLst/>
          </a:prstGeom>
          <a:effectLst>
            <a:outerShdw blurRad="50800" dist="38100" dir="5400000" algn="t" rotWithShape="0">
              <a:prstClr val="black">
                <a:alpha val="40000"/>
              </a:prstClr>
            </a:outerShdw>
          </a:effectLst>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525" y="5399099"/>
            <a:ext cx="142875" cy="133350"/>
          </a:xfrm>
          <a:prstGeom prst="ellipse">
            <a:avLst/>
          </a:prstGeom>
          <a:effectLst>
            <a:outerShdw blurRad="50800" dist="38100" dir="5400000" algn="t" rotWithShape="0">
              <a:prstClr val="black">
                <a:alpha val="40000"/>
              </a:prstClr>
            </a:outerShdw>
          </a:effectLst>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834" y="6696589"/>
            <a:ext cx="142875" cy="133350"/>
          </a:xfrm>
          <a:prstGeom prst="ellipse">
            <a:avLst/>
          </a:prstGeom>
          <a:effectLst>
            <a:outerShdw blurRad="50800" dist="38100" dir="5400000" algn="t" rotWithShape="0">
              <a:prstClr val="black">
                <a:alpha val="40000"/>
              </a:prstClr>
            </a:outerShdw>
          </a:effectLst>
        </p:spPr>
      </p:pic>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834" y="7012263"/>
            <a:ext cx="142875" cy="133350"/>
          </a:xfrm>
          <a:prstGeom prst="ellipse">
            <a:avLst/>
          </a:prstGeom>
          <a:effectLst>
            <a:outerShdw blurRad="50800" dist="38100" dir="5400000" algn="t" rotWithShape="0">
              <a:prstClr val="black">
                <a:alpha val="40000"/>
              </a:prstClr>
            </a:outerShdw>
          </a:effectLst>
        </p:spPr>
      </p:pic>
      <p:pic>
        <p:nvPicPr>
          <p:cNvPr id="26" name="Imag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834" y="6020321"/>
            <a:ext cx="142875" cy="133350"/>
          </a:xfrm>
          <a:prstGeom prst="ellipse">
            <a:avLst/>
          </a:prstGeom>
          <a:effectLst>
            <a:outerShdw blurRad="50800" dist="38100" dir="5400000" algn="t" rotWithShape="0">
              <a:prstClr val="black">
                <a:alpha val="40000"/>
              </a:prstClr>
            </a:outerShdw>
          </a:effectLst>
        </p:spPr>
      </p:pic>
      <p:pic>
        <p:nvPicPr>
          <p:cNvPr id="27" name="Imag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25" y="5715050"/>
            <a:ext cx="142875" cy="133350"/>
          </a:xfrm>
          <a:prstGeom prst="ellipse">
            <a:avLst/>
          </a:prstGeom>
          <a:effectLst>
            <a:outerShdw blurRad="50800" dist="38100" dir="5400000" algn="t" rotWithShape="0">
              <a:prstClr val="black">
                <a:alpha val="40000"/>
              </a:prstClr>
            </a:outerShdw>
          </a:effectLst>
        </p:spPr>
      </p:pic>
      <p:pic>
        <p:nvPicPr>
          <p:cNvPr id="28" name="Imag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834" y="7327937"/>
            <a:ext cx="142875" cy="133350"/>
          </a:xfrm>
          <a:prstGeom prst="ellipse">
            <a:avLst/>
          </a:prstGeom>
          <a:effectLst>
            <a:outerShdw blurRad="50800" dist="38100" dir="5400000" algn="t" rotWithShape="0">
              <a:prstClr val="black">
                <a:alpha val="40000"/>
              </a:prstClr>
            </a:outerShdw>
          </a:effectLst>
        </p:spPr>
      </p:pic>
      <p:pic>
        <p:nvPicPr>
          <p:cNvPr id="33" name="Imag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3712" y="4623669"/>
            <a:ext cx="142875" cy="133350"/>
          </a:xfrm>
          <a:prstGeom prst="ellipse">
            <a:avLst/>
          </a:prstGeom>
          <a:effectLst>
            <a:outerShdw blurRad="50800" dist="38100" dir="5400000" algn="t" rotWithShape="0">
              <a:prstClr val="black">
                <a:alpha val="40000"/>
              </a:prstClr>
            </a:outerShdw>
          </a:effectLst>
        </p:spPr>
      </p:pic>
      <p:sp>
        <p:nvSpPr>
          <p:cNvPr id="11" name="Rectangle 10"/>
          <p:cNvSpPr/>
          <p:nvPr/>
        </p:nvSpPr>
        <p:spPr>
          <a:xfrm>
            <a:off x="573534" y="7791782"/>
            <a:ext cx="3065016" cy="415498"/>
          </a:xfrm>
          <a:prstGeom prst="rect">
            <a:avLst/>
          </a:prstGeom>
        </p:spPr>
        <p:txBody>
          <a:bodyPr wrap="square">
            <a:spAutoFit/>
          </a:bodyPr>
          <a:lstStyle/>
          <a:p>
            <a:pPr>
              <a:lnSpc>
                <a:spcPct val="150000"/>
              </a:lnSpc>
            </a:pPr>
            <a:r>
              <a:rPr lang="fr-FR" sz="1400" i="1" dirty="0">
                <a:latin typeface="Palatino Linotype" pitchFamily="18" charset="0"/>
              </a:rPr>
              <a:t>(1/2 journée avec repas)</a:t>
            </a:r>
          </a:p>
        </p:txBody>
      </p:sp>
      <p:pic>
        <p:nvPicPr>
          <p:cNvPr id="42" name="Imag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834" y="7633278"/>
            <a:ext cx="142875" cy="133350"/>
          </a:xfrm>
          <a:prstGeom prst="ellipse">
            <a:avLst/>
          </a:prstGeom>
          <a:effectLst>
            <a:outerShdw blurRad="50800" dist="38100" dir="5400000" algn="t" rotWithShape="0">
              <a:prstClr val="black">
                <a:alpha val="40000"/>
              </a:prstClr>
            </a:outerShdw>
          </a:effectLst>
        </p:spPr>
      </p:pic>
      <p:grpSp>
        <p:nvGrpSpPr>
          <p:cNvPr id="5" name="Groupe 72"/>
          <p:cNvGrpSpPr/>
          <p:nvPr/>
        </p:nvGrpSpPr>
        <p:grpSpPr>
          <a:xfrm>
            <a:off x="3673366" y="2278285"/>
            <a:ext cx="148873" cy="1559748"/>
            <a:chOff x="3739007" y="2479126"/>
            <a:chExt cx="148873" cy="1559748"/>
          </a:xfrm>
        </p:grpSpPr>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005" y="2479126"/>
              <a:ext cx="142875" cy="133350"/>
            </a:xfrm>
            <a:prstGeom prst="ellipse">
              <a:avLst/>
            </a:prstGeom>
            <a:effectLst>
              <a:outerShdw blurRad="50800" dist="38100" dir="5400000" algn="t" rotWithShape="0">
                <a:prstClr val="black">
                  <a:alpha val="40000"/>
                </a:prstClr>
              </a:outerShdw>
            </a:effectLst>
          </p:spPr>
        </p:pic>
        <p:pic>
          <p:nvPicPr>
            <p:cNvPr id="25"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005" y="3905524"/>
              <a:ext cx="142875" cy="133350"/>
            </a:xfrm>
            <a:prstGeom prst="ellipse">
              <a:avLst/>
            </a:prstGeom>
            <a:effectLst>
              <a:outerShdw blurRad="50800" dist="38100" dir="5400000" algn="t" rotWithShape="0">
                <a:prstClr val="black">
                  <a:alpha val="40000"/>
                </a:prstClr>
              </a:outerShdw>
            </a:effectLst>
          </p:spPr>
        </p:pic>
        <p:pic>
          <p:nvPicPr>
            <p:cNvPr id="43" name="Imag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005" y="2810325"/>
              <a:ext cx="142875" cy="133350"/>
            </a:xfrm>
            <a:prstGeom prst="ellipse">
              <a:avLst/>
            </a:prstGeom>
            <a:effectLst>
              <a:outerShdw blurRad="50800" dist="38100" dir="5400000" algn="t" rotWithShape="0">
                <a:prstClr val="black">
                  <a:alpha val="40000"/>
                </a:prstClr>
              </a:outerShdw>
            </a:effectLst>
          </p:spPr>
        </p:pic>
        <p:pic>
          <p:nvPicPr>
            <p:cNvPr id="44" name="Imag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005" y="3141524"/>
              <a:ext cx="142875" cy="133350"/>
            </a:xfrm>
            <a:prstGeom prst="ellipse">
              <a:avLst/>
            </a:prstGeom>
            <a:effectLst>
              <a:outerShdw blurRad="50800" dist="38100" dir="5400000" algn="t" rotWithShape="0">
                <a:prstClr val="black">
                  <a:alpha val="40000"/>
                </a:prstClr>
              </a:outerShdw>
            </a:effectLst>
          </p:spPr>
        </p:pic>
        <p:pic>
          <p:nvPicPr>
            <p:cNvPr id="45" name="Imag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9007" y="3558878"/>
              <a:ext cx="142875" cy="133350"/>
            </a:xfrm>
            <a:prstGeom prst="ellipse">
              <a:avLst/>
            </a:prstGeom>
            <a:effectLst>
              <a:outerShdw blurRad="50800" dist="38100" dir="5400000" algn="t" rotWithShape="0">
                <a:prstClr val="black">
                  <a:alpha val="40000"/>
                </a:prstClr>
              </a:outerShdw>
            </a:effectLst>
          </p:spPr>
        </p:pic>
      </p:grpSp>
      <p:pic>
        <p:nvPicPr>
          <p:cNvPr id="47" name="Imag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1941" y="4623669"/>
            <a:ext cx="142875" cy="133350"/>
          </a:xfrm>
          <a:prstGeom prst="ellipse">
            <a:avLst/>
          </a:prstGeom>
          <a:effectLst>
            <a:outerShdw blurRad="50800" dist="38100" dir="5400000" algn="t" rotWithShape="0">
              <a:prstClr val="black">
                <a:alpha val="40000"/>
              </a:prstClr>
            </a:outerShdw>
          </a:effectLst>
        </p:spPr>
      </p:pic>
      <p:pic>
        <p:nvPicPr>
          <p:cNvPr id="48" name="Imag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402" y="4623669"/>
            <a:ext cx="142875" cy="133350"/>
          </a:xfrm>
          <a:prstGeom prst="ellipse">
            <a:avLst/>
          </a:prstGeom>
          <a:effectLst>
            <a:outerShdw blurRad="50800" dist="38100" dir="5400000" algn="t" rotWithShape="0">
              <a:prstClr val="black">
                <a:alpha val="40000"/>
              </a:prstClr>
            </a:outerShdw>
          </a:effectLst>
        </p:spPr>
      </p:pic>
      <p:pic>
        <p:nvPicPr>
          <p:cNvPr id="50" name="Imag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8536" y="5334448"/>
            <a:ext cx="142875" cy="133350"/>
          </a:xfrm>
          <a:prstGeom prst="ellipse">
            <a:avLst/>
          </a:prstGeom>
          <a:effectLst>
            <a:outerShdw blurRad="50800" dist="38100" dir="5400000" algn="t" rotWithShape="0">
              <a:prstClr val="black">
                <a:alpha val="40000"/>
              </a:prstClr>
            </a:outerShdw>
          </a:effectLst>
        </p:spPr>
      </p:pic>
      <p:pic>
        <p:nvPicPr>
          <p:cNvPr id="51" name="Imag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3808" y="5331955"/>
            <a:ext cx="142875" cy="133350"/>
          </a:xfrm>
          <a:prstGeom prst="ellipse">
            <a:avLst/>
          </a:prstGeom>
          <a:effectLst>
            <a:outerShdw blurRad="50800" dist="38100" dir="5400000" algn="t" rotWithShape="0">
              <a:prstClr val="black">
                <a:alpha val="40000"/>
              </a:prstClr>
            </a:outerShdw>
          </a:effectLst>
        </p:spPr>
      </p:pic>
      <p:pic>
        <p:nvPicPr>
          <p:cNvPr id="86" name="Imag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520" y="3565605"/>
            <a:ext cx="142875" cy="133350"/>
          </a:xfrm>
          <a:prstGeom prst="ellipse">
            <a:avLst/>
          </a:prstGeom>
          <a:effectLst>
            <a:outerShdw blurRad="50800" dist="38100" dir="5400000" algn="t" rotWithShape="0">
              <a:prstClr val="black">
                <a:alpha val="40000"/>
              </a:prstClr>
            </a:outerShdw>
          </a:effectLst>
        </p:spPr>
      </p:pic>
      <p:pic>
        <p:nvPicPr>
          <p:cNvPr id="87" name="Imag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520" y="3896691"/>
            <a:ext cx="142875" cy="133350"/>
          </a:xfrm>
          <a:prstGeom prst="ellipse">
            <a:avLst/>
          </a:prstGeom>
          <a:effectLst>
            <a:outerShdw blurRad="50800" dist="38100" dir="5400000" algn="t" rotWithShape="0">
              <a:prstClr val="black">
                <a:alpha val="40000"/>
              </a:prstClr>
            </a:outerShdw>
          </a:effectLst>
        </p:spPr>
      </p:pic>
      <p:pic>
        <p:nvPicPr>
          <p:cNvPr id="88" name="Image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520" y="4227777"/>
            <a:ext cx="142875" cy="133350"/>
          </a:xfrm>
          <a:prstGeom prst="ellipse">
            <a:avLst/>
          </a:prstGeom>
          <a:effectLst>
            <a:outerShdw blurRad="50800" dist="38100" dir="5400000" algn="t" rotWithShape="0">
              <a:prstClr val="black">
                <a:alpha val="40000"/>
              </a:prstClr>
            </a:outerShdw>
          </a:effectLst>
        </p:spPr>
      </p:pic>
      <p:sp>
        <p:nvSpPr>
          <p:cNvPr id="63" name="Rectangle 62"/>
          <p:cNvSpPr/>
          <p:nvPr/>
        </p:nvSpPr>
        <p:spPr>
          <a:xfrm>
            <a:off x="365524" y="2776285"/>
            <a:ext cx="1686911" cy="584775"/>
          </a:xfrm>
          <a:prstGeom prst="rect">
            <a:avLst/>
          </a:prstGeom>
        </p:spPr>
        <p:txBody>
          <a:bodyPr wrap="square">
            <a:spAutoFit/>
          </a:bodyPr>
          <a:lstStyle/>
          <a:p>
            <a:r>
              <a:rPr lang="fr-FR" sz="1600" b="1" dirty="0">
                <a:solidFill>
                  <a:srgbClr val="00B050"/>
                </a:solidFill>
                <a:latin typeface="Palatino Linotype" pitchFamily="18" charset="0"/>
              </a:rPr>
              <a:t>Prix moyen </a:t>
            </a:r>
          </a:p>
          <a:p>
            <a:r>
              <a:rPr lang="fr-FR" sz="1600" b="1" dirty="0">
                <a:solidFill>
                  <a:srgbClr val="00B050"/>
                </a:solidFill>
                <a:latin typeface="Palatino Linotype" pitchFamily="18" charset="0"/>
              </a:rPr>
              <a:t>par participant</a:t>
            </a:r>
          </a:p>
        </p:txBody>
      </p:sp>
      <p:sp>
        <p:nvSpPr>
          <p:cNvPr id="62" name="Rectangle 61"/>
          <p:cNvSpPr/>
          <p:nvPr/>
        </p:nvSpPr>
        <p:spPr>
          <a:xfrm>
            <a:off x="391146" y="4065510"/>
            <a:ext cx="1012658" cy="423962"/>
          </a:xfrm>
          <a:prstGeom prst="rect">
            <a:avLst/>
          </a:prstGeom>
        </p:spPr>
        <p:txBody>
          <a:bodyPr wrap="square">
            <a:spAutoFit/>
          </a:bodyPr>
          <a:lstStyle/>
          <a:p>
            <a:pPr>
              <a:lnSpc>
                <a:spcPct val="150000"/>
              </a:lnSpc>
            </a:pPr>
            <a:r>
              <a:rPr lang="fr-FR" sz="1600" b="1" i="1" dirty="0">
                <a:latin typeface="Palatino Linotype" pitchFamily="18" charset="0"/>
              </a:rPr>
              <a:t>    &gt; 30 €</a:t>
            </a:r>
          </a:p>
        </p:txBody>
      </p:sp>
      <p:sp>
        <p:nvSpPr>
          <p:cNvPr id="64" name="Rectangle 63"/>
          <p:cNvSpPr/>
          <p:nvPr/>
        </p:nvSpPr>
        <p:spPr>
          <a:xfrm>
            <a:off x="526354" y="3403338"/>
            <a:ext cx="829073" cy="423962"/>
          </a:xfrm>
          <a:prstGeom prst="rect">
            <a:avLst/>
          </a:prstGeom>
        </p:spPr>
        <p:txBody>
          <a:bodyPr wrap="none">
            <a:spAutoFit/>
          </a:bodyPr>
          <a:lstStyle/>
          <a:p>
            <a:pPr>
              <a:lnSpc>
                <a:spcPct val="150000"/>
              </a:lnSpc>
            </a:pPr>
            <a:r>
              <a:rPr lang="fr-FR" sz="1600" b="1" i="1" dirty="0">
                <a:latin typeface="Palatino Linotype" pitchFamily="18" charset="0"/>
              </a:rPr>
              <a:t>10-15 €</a:t>
            </a:r>
          </a:p>
        </p:txBody>
      </p:sp>
      <p:sp>
        <p:nvSpPr>
          <p:cNvPr id="66" name="Rectangle 65"/>
          <p:cNvSpPr/>
          <p:nvPr/>
        </p:nvSpPr>
        <p:spPr>
          <a:xfrm>
            <a:off x="544609" y="3734414"/>
            <a:ext cx="829073" cy="423962"/>
          </a:xfrm>
          <a:prstGeom prst="rect">
            <a:avLst/>
          </a:prstGeom>
        </p:spPr>
        <p:txBody>
          <a:bodyPr wrap="none">
            <a:spAutoFit/>
          </a:bodyPr>
          <a:lstStyle/>
          <a:p>
            <a:pPr>
              <a:lnSpc>
                <a:spcPct val="150000"/>
              </a:lnSpc>
            </a:pPr>
            <a:r>
              <a:rPr lang="fr-FR" sz="1600" b="1" i="1" dirty="0">
                <a:latin typeface="Palatino Linotype" pitchFamily="18" charset="0"/>
              </a:rPr>
              <a:t>20-25 €</a:t>
            </a:r>
          </a:p>
        </p:txBody>
      </p:sp>
      <p:sp>
        <p:nvSpPr>
          <p:cNvPr id="75" name="Rectangle 74"/>
          <p:cNvSpPr/>
          <p:nvPr/>
        </p:nvSpPr>
        <p:spPr>
          <a:xfrm>
            <a:off x="3447898" y="5560583"/>
            <a:ext cx="3063250" cy="415498"/>
          </a:xfrm>
          <a:prstGeom prst="rect">
            <a:avLst/>
          </a:prstGeom>
        </p:spPr>
        <p:txBody>
          <a:bodyPr wrap="square">
            <a:spAutoFit/>
          </a:bodyPr>
          <a:lstStyle/>
          <a:p>
            <a:pPr>
              <a:lnSpc>
                <a:spcPct val="150000"/>
              </a:lnSpc>
            </a:pPr>
            <a:r>
              <a:rPr lang="fr-FR" sz="1400" b="1" dirty="0">
                <a:latin typeface="Palatino Linotype" pitchFamily="18" charset="0"/>
              </a:rPr>
              <a:t>Ateliers Découverte : </a:t>
            </a:r>
          </a:p>
        </p:txBody>
      </p:sp>
      <p:sp>
        <p:nvSpPr>
          <p:cNvPr id="67" name="Rectangle 66"/>
          <p:cNvSpPr/>
          <p:nvPr/>
        </p:nvSpPr>
        <p:spPr>
          <a:xfrm>
            <a:off x="-93697" y="39368"/>
            <a:ext cx="5573033" cy="830997"/>
          </a:xfrm>
          <a:prstGeom prst="rect">
            <a:avLst/>
          </a:prstGeom>
        </p:spPr>
        <p:txBody>
          <a:bodyPr wrap="square">
            <a:spAutoFit/>
          </a:bodyPr>
          <a:lstStyle/>
          <a:p>
            <a:pPr lvl="0" algn="ctr" fontAlgn="base">
              <a:spcBef>
                <a:spcPct val="0"/>
              </a:spcBef>
              <a:spcAft>
                <a:spcPct val="0"/>
              </a:spcAft>
            </a:pPr>
            <a:r>
              <a:rPr lang="fr-FR" sz="2400" b="1" dirty="0">
                <a:solidFill>
                  <a:schemeClr val="accent2"/>
                </a:solidFill>
                <a:latin typeface="Palatino Linotype" panose="02040502050505030304" pitchFamily="18" charset="0"/>
                <a:ea typeface="Calibri" pitchFamily="34" charset="0"/>
                <a:cs typeface="Times New Roman" pitchFamily="18" charset="0"/>
              </a:rPr>
              <a:t>Exemple de prestations</a:t>
            </a:r>
            <a:br>
              <a:rPr lang="fr-FR" sz="2400" b="1" dirty="0">
                <a:solidFill>
                  <a:srgbClr val="002060"/>
                </a:solidFill>
                <a:latin typeface="Palatino Linotype" panose="02040502050505030304" pitchFamily="18" charset="0"/>
                <a:ea typeface="Calibri" pitchFamily="34" charset="0"/>
                <a:cs typeface="Times New Roman" pitchFamily="18" charset="0"/>
              </a:rPr>
            </a:br>
            <a:r>
              <a:rPr lang="fr-FR" sz="2400" i="1" dirty="0">
                <a:solidFill>
                  <a:srgbClr val="002060"/>
                </a:solidFill>
                <a:latin typeface="Palatino Linotype" panose="02040502050505030304" pitchFamily="18" charset="0"/>
                <a:ea typeface="Calibri" pitchFamily="34" charset="0"/>
                <a:cs typeface="Times New Roman" pitchFamily="18" charset="0"/>
              </a:rPr>
              <a:t>du bon, du beau, du bio, du local pour tous</a:t>
            </a:r>
            <a:endParaRPr lang="fr-FR" i="1" dirty="0">
              <a:solidFill>
                <a:schemeClr val="accent2"/>
              </a:solidFill>
              <a:latin typeface="Palatino Linotype" panose="02040502050505030304" pitchFamily="18" charset="0"/>
            </a:endParaRPr>
          </a:p>
        </p:txBody>
      </p:sp>
      <p:sp>
        <p:nvSpPr>
          <p:cNvPr id="68" name="Rectangle 67"/>
          <p:cNvSpPr/>
          <p:nvPr/>
        </p:nvSpPr>
        <p:spPr>
          <a:xfrm>
            <a:off x="0" y="995715"/>
            <a:ext cx="5638800" cy="685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bg1"/>
                </a:solidFill>
                <a:latin typeface="AvantGarde Bk BT" panose="020B0402020202020204" pitchFamily="34" charset="0"/>
              </a:rPr>
              <a:t>Personnalisez votre programme </a:t>
            </a:r>
            <a:br>
              <a:rPr lang="fr-FR" sz="2200" b="1" dirty="0">
                <a:solidFill>
                  <a:schemeClr val="bg1"/>
                </a:solidFill>
                <a:latin typeface="AvantGarde Bk BT" panose="020B0402020202020204" pitchFamily="34" charset="0"/>
              </a:rPr>
            </a:br>
            <a:r>
              <a:rPr lang="fr-FR" sz="2200" b="1" dirty="0">
                <a:solidFill>
                  <a:schemeClr val="bg1"/>
                </a:solidFill>
                <a:latin typeface="AvantGarde Bk BT" panose="020B0402020202020204" pitchFamily="34" charset="0"/>
              </a:rPr>
              <a:t> à l’aide de nos « gommettes »</a:t>
            </a:r>
          </a:p>
        </p:txBody>
      </p:sp>
      <p:pic>
        <p:nvPicPr>
          <p:cNvPr id="90" name="Image 89" descr="BuffetExtérieur.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4355073" y="8268913"/>
            <a:ext cx="2502927" cy="1663591"/>
          </a:xfrm>
          <a:prstGeom prst="rect">
            <a:avLst/>
          </a:prstGeom>
        </p:spPr>
      </p:pic>
      <p:pic>
        <p:nvPicPr>
          <p:cNvPr id="92" name="Image 91" descr="IMG_1686.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0" y="8242409"/>
            <a:ext cx="2475186" cy="1666087"/>
          </a:xfrm>
          <a:prstGeom prst="rect">
            <a:avLst/>
          </a:prstGeom>
        </p:spPr>
      </p:pic>
      <p:pic>
        <p:nvPicPr>
          <p:cNvPr id="91" name="Image 90" descr="DegustPiscine.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460284" y="8287041"/>
            <a:ext cx="1937431" cy="1663591"/>
          </a:xfrm>
          <a:prstGeom prst="rect">
            <a:avLst/>
          </a:prstGeom>
          <a:ln w="38100">
            <a:noFill/>
          </a:ln>
        </p:spPr>
      </p:pic>
      <p:sp>
        <p:nvSpPr>
          <p:cNvPr id="56" name="Rectangle 55"/>
          <p:cNvSpPr/>
          <p:nvPr/>
        </p:nvSpPr>
        <p:spPr>
          <a:xfrm>
            <a:off x="365524" y="1805504"/>
            <a:ext cx="3307842" cy="830997"/>
          </a:xfrm>
          <a:prstGeom prst="rect">
            <a:avLst/>
          </a:prstGeom>
        </p:spPr>
        <p:txBody>
          <a:bodyPr wrap="square">
            <a:spAutoFit/>
          </a:bodyPr>
          <a:lstStyle/>
          <a:p>
            <a:r>
              <a:rPr lang="fr-FR" sz="1600" dirty="0">
                <a:latin typeface="Palatino Linotype" pitchFamily="18" charset="0"/>
                <a:ea typeface="Times New Roman" pitchFamily="18" charset="0"/>
              </a:rPr>
              <a:t>Filières courtes, partenaires de proximité, découvertes gustatives</a:t>
            </a:r>
            <a:br>
              <a:rPr lang="fr-FR" sz="1600" dirty="0">
                <a:latin typeface="Palatino Linotype" pitchFamily="18" charset="0"/>
                <a:ea typeface="Times New Roman" pitchFamily="18" charset="0"/>
              </a:rPr>
            </a:br>
            <a:r>
              <a:rPr lang="fr-FR" sz="1600" dirty="0">
                <a:latin typeface="Palatino Linotype" pitchFamily="18" charset="0"/>
                <a:ea typeface="Times New Roman" pitchFamily="18" charset="0"/>
              </a:rPr>
              <a:t>et patrimoniales, mobilité douce…</a:t>
            </a:r>
            <a:endParaRPr lang="fr-FR" sz="1600" dirty="0"/>
          </a:p>
        </p:txBody>
      </p:sp>
      <p:pic>
        <p:nvPicPr>
          <p:cNvPr id="58" name="Image 57"/>
          <p:cNvPicPr>
            <a:picLocks noChangeAspect="1"/>
          </p:cNvPicPr>
          <p:nvPr/>
        </p:nvPicPr>
        <p:blipFill rotWithShape="1">
          <a:blip r:embed="rId10" cstate="print">
            <a:extLst>
              <a:ext uri="{28A0092B-C50C-407E-A947-70E740481C1C}">
                <a14:useLocalDpi xmlns:a14="http://schemas.microsoft.com/office/drawing/2010/main" val="0"/>
              </a:ext>
            </a:extLst>
          </a:blip>
          <a:srcRect l="31771" t="14340" b="11931"/>
          <a:stretch/>
        </p:blipFill>
        <p:spPr>
          <a:xfrm>
            <a:off x="5385638" y="-14966"/>
            <a:ext cx="1472362" cy="1696481"/>
          </a:xfrm>
          <a:prstGeom prst="rect">
            <a:avLst/>
          </a:prstGeom>
        </p:spPr>
      </p:pic>
      <p:grpSp>
        <p:nvGrpSpPr>
          <p:cNvPr id="8" name="Groupe 7"/>
          <p:cNvGrpSpPr/>
          <p:nvPr/>
        </p:nvGrpSpPr>
        <p:grpSpPr>
          <a:xfrm>
            <a:off x="3687274" y="5881534"/>
            <a:ext cx="3359911" cy="2354491"/>
            <a:chOff x="3687274" y="5938684"/>
            <a:chExt cx="3359911" cy="2354491"/>
          </a:xfrm>
        </p:grpSpPr>
        <p:sp>
          <p:nvSpPr>
            <p:cNvPr id="12" name="Rectangle 11"/>
            <p:cNvSpPr/>
            <p:nvPr/>
          </p:nvSpPr>
          <p:spPr>
            <a:xfrm>
              <a:off x="3886872" y="5938684"/>
              <a:ext cx="3160313" cy="2354491"/>
            </a:xfrm>
            <a:prstGeom prst="rect">
              <a:avLst/>
            </a:prstGeom>
          </p:spPr>
          <p:txBody>
            <a:bodyPr wrap="square">
              <a:spAutoFit/>
            </a:bodyPr>
            <a:lstStyle/>
            <a:p>
              <a:pPr>
                <a:lnSpc>
                  <a:spcPct val="150000"/>
                </a:lnSpc>
              </a:pPr>
              <a:r>
                <a:rPr lang="fr-FR" sz="1400" dirty="0">
                  <a:latin typeface="Palatino Linotype" pitchFamily="18" charset="0"/>
                </a:rPr>
                <a:t>Sensibilisation Nature</a:t>
              </a:r>
            </a:p>
            <a:p>
              <a:pPr>
                <a:lnSpc>
                  <a:spcPct val="150000"/>
                </a:lnSpc>
              </a:pPr>
              <a:r>
                <a:rPr lang="fr-FR" sz="1400" dirty="0">
                  <a:latin typeface="Palatino Linotype" pitchFamily="18" charset="0"/>
                </a:rPr>
                <a:t>Autour  de la vigne et du vin</a:t>
              </a:r>
            </a:p>
            <a:p>
              <a:pPr>
                <a:lnSpc>
                  <a:spcPct val="150000"/>
                </a:lnSpc>
              </a:pPr>
              <a:r>
                <a:rPr lang="fr-FR" sz="1400" dirty="0">
                  <a:latin typeface="Palatino Linotype" pitchFamily="18" charset="0"/>
                </a:rPr>
                <a:t>Art Récup’ / </a:t>
              </a:r>
              <a:r>
                <a:rPr lang="fr-FR" sz="1400" dirty="0" err="1">
                  <a:latin typeface="Palatino Linotype" pitchFamily="18" charset="0"/>
                </a:rPr>
                <a:t>Anim</a:t>
              </a:r>
              <a:r>
                <a:rPr lang="fr-FR" sz="1400" dirty="0">
                  <a:latin typeface="Palatino Linotype" pitchFamily="18" charset="0"/>
                </a:rPr>
                <a:t>. créatives</a:t>
              </a:r>
            </a:p>
            <a:p>
              <a:pPr>
                <a:lnSpc>
                  <a:spcPct val="150000"/>
                </a:lnSpc>
              </a:pPr>
              <a:r>
                <a:rPr lang="fr-FR" sz="1400" dirty="0">
                  <a:latin typeface="Palatino Linotype" pitchFamily="18" charset="0"/>
                </a:rPr>
                <a:t>Méditation  / Gestion des émotions</a:t>
              </a:r>
            </a:p>
            <a:p>
              <a:pPr>
                <a:lnSpc>
                  <a:spcPct val="150000"/>
                </a:lnSpc>
              </a:pPr>
              <a:r>
                <a:rPr lang="fr-FR" sz="1400" dirty="0">
                  <a:latin typeface="Palatino Linotype" pitchFamily="18" charset="0"/>
                </a:rPr>
                <a:t>Initiation à la LSF / CNV</a:t>
              </a:r>
            </a:p>
            <a:p>
              <a:pPr>
                <a:lnSpc>
                  <a:spcPct val="150000"/>
                </a:lnSpc>
              </a:pPr>
              <a:r>
                <a:rPr lang="fr-FR" sz="1400" dirty="0">
                  <a:latin typeface="Palatino Linotype" pitchFamily="18" charset="0"/>
                </a:rPr>
                <a:t>Atelier mosaïque / vitrail</a:t>
              </a:r>
            </a:p>
            <a:p>
              <a:pPr>
                <a:lnSpc>
                  <a:spcPct val="150000"/>
                </a:lnSpc>
              </a:pPr>
              <a:r>
                <a:rPr lang="fr-FR" sz="1400" dirty="0">
                  <a:latin typeface="Palatino Linotype" pitchFamily="18" charset="0"/>
                </a:rPr>
                <a:t>Atelier artistique </a:t>
              </a:r>
              <a:r>
                <a:rPr lang="fr-FR" sz="1400" dirty="0" err="1">
                  <a:latin typeface="Palatino Linotype" pitchFamily="18" charset="0"/>
                </a:rPr>
                <a:t>Land’Art</a:t>
              </a:r>
              <a:endParaRPr lang="fr-FR" sz="1400" dirty="0">
                <a:latin typeface="Palatino Linotype" pitchFamily="18" charset="0"/>
              </a:endParaRPr>
            </a:p>
          </p:txBody>
        </p:sp>
        <p:grpSp>
          <p:nvGrpSpPr>
            <p:cNvPr id="93" name="Groupe 92"/>
            <p:cNvGrpSpPr/>
            <p:nvPr/>
          </p:nvGrpSpPr>
          <p:grpSpPr>
            <a:xfrm>
              <a:off x="3687274" y="6086276"/>
              <a:ext cx="142875" cy="1763514"/>
              <a:chOff x="3687274" y="6519834"/>
              <a:chExt cx="142875" cy="1763514"/>
            </a:xfrm>
          </p:grpSpPr>
          <p:pic>
            <p:nvPicPr>
              <p:cNvPr id="32" name="Imag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7274" y="6839890"/>
                <a:ext cx="142875" cy="133350"/>
              </a:xfrm>
              <a:prstGeom prst="ellipse">
                <a:avLst/>
              </a:prstGeom>
              <a:effectLst>
                <a:outerShdw blurRad="50800" dist="38100" dir="5400000" algn="t" rotWithShape="0">
                  <a:prstClr val="black">
                    <a:alpha val="40000"/>
                  </a:prstClr>
                </a:outerShdw>
              </a:effectLst>
            </p:spPr>
          </p:pic>
          <p:pic>
            <p:nvPicPr>
              <p:cNvPr id="34" name="Imag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7274" y="7503347"/>
                <a:ext cx="142875" cy="133350"/>
              </a:xfrm>
              <a:prstGeom prst="ellipse">
                <a:avLst/>
              </a:prstGeom>
              <a:effectLst>
                <a:outerShdw blurRad="50800" dist="38100" dir="5400000" algn="t" rotWithShape="0">
                  <a:prstClr val="black">
                    <a:alpha val="40000"/>
                  </a:prstClr>
                </a:outerShdw>
              </a:effectLst>
            </p:spPr>
          </p:pic>
          <p:pic>
            <p:nvPicPr>
              <p:cNvPr id="36" name="Imag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7274" y="8149998"/>
                <a:ext cx="142875" cy="133350"/>
              </a:xfrm>
              <a:prstGeom prst="ellipse">
                <a:avLst/>
              </a:prstGeom>
              <a:effectLst>
                <a:outerShdw blurRad="50800" dist="38100" dir="5400000" algn="t" rotWithShape="0">
                  <a:prstClr val="black">
                    <a:alpha val="40000"/>
                  </a:prstClr>
                </a:outerShdw>
              </a:effectLst>
            </p:spPr>
          </p:pic>
          <p:pic>
            <p:nvPicPr>
              <p:cNvPr id="49" name="Imag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7274" y="6519834"/>
                <a:ext cx="142875" cy="133350"/>
              </a:xfrm>
              <a:prstGeom prst="ellipse">
                <a:avLst/>
              </a:prstGeom>
              <a:effectLst>
                <a:outerShdw blurRad="50800" dist="38100" dir="5400000" algn="t" rotWithShape="0">
                  <a:prstClr val="black">
                    <a:alpha val="40000"/>
                  </a:prstClr>
                </a:outerShdw>
              </a:effectLst>
            </p:spPr>
          </p:pic>
          <p:pic>
            <p:nvPicPr>
              <p:cNvPr id="46" name="Imag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7274" y="7172080"/>
                <a:ext cx="142875" cy="133350"/>
              </a:xfrm>
              <a:prstGeom prst="ellipse">
                <a:avLst/>
              </a:prstGeom>
              <a:effectLst>
                <a:outerShdw blurRad="50800" dist="38100" dir="5400000" algn="t" rotWithShape="0">
                  <a:prstClr val="black">
                    <a:alpha val="40000"/>
                  </a:prstClr>
                </a:outerShdw>
              </a:effectLst>
            </p:spPr>
          </p:pic>
          <p:pic>
            <p:nvPicPr>
              <p:cNvPr id="52" name="Imag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7274" y="7838277"/>
                <a:ext cx="142875" cy="133350"/>
              </a:xfrm>
              <a:prstGeom prst="ellipse">
                <a:avLst/>
              </a:prstGeom>
              <a:effectLst>
                <a:outerShdw blurRad="50800" dist="38100" dir="5400000" algn="t" rotWithShape="0">
                  <a:prstClr val="black">
                    <a:alpha val="40000"/>
                  </a:prstClr>
                </a:outerShdw>
              </a:effectLst>
            </p:spPr>
          </p:pic>
        </p:grpSp>
        <p:pic>
          <p:nvPicPr>
            <p:cNvPr id="59" name="Imag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7274" y="8021240"/>
              <a:ext cx="142875" cy="133350"/>
            </a:xfrm>
            <a:prstGeom prst="ellipse">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876162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1883664" y="5188333"/>
            <a:ext cx="4974336" cy="707886"/>
          </a:xfrm>
          <a:prstGeom prst="rect">
            <a:avLst/>
          </a:prstGeom>
          <a:noFill/>
        </p:spPr>
        <p:txBody>
          <a:bodyPr wrap="square" rtlCol="0">
            <a:spAutoFit/>
          </a:bodyPr>
          <a:lstStyle/>
          <a:p>
            <a:pPr algn="ctr"/>
            <a:r>
              <a:rPr lang="fr-FR" sz="2000" b="1" dirty="0">
                <a:solidFill>
                  <a:schemeClr val="bg1"/>
                </a:solidFill>
                <a:latin typeface="Rockwell"/>
              </a:rPr>
              <a:t>Offre Salle de travail</a:t>
            </a:r>
          </a:p>
          <a:p>
            <a:pPr algn="ctr"/>
            <a:r>
              <a:rPr lang="fr-FR" sz="2000" b="1" dirty="0">
                <a:solidFill>
                  <a:schemeClr val="bg1"/>
                </a:solidFill>
                <a:latin typeface="Rockwell"/>
              </a:rPr>
              <a:t>À la Roche Bleue</a:t>
            </a:r>
          </a:p>
        </p:txBody>
      </p:sp>
      <p:sp>
        <p:nvSpPr>
          <p:cNvPr id="11" name="Rectangle 10"/>
          <p:cNvSpPr/>
          <p:nvPr/>
        </p:nvSpPr>
        <p:spPr>
          <a:xfrm>
            <a:off x="159026" y="-259730"/>
            <a:ext cx="6234865" cy="5065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5">
                    <a:lumMod val="50000"/>
                  </a:schemeClr>
                </a:solidFill>
                <a:latin typeface="AvantGarde Bk BT" panose="020B0402020202020204" pitchFamily="34" charset="0"/>
              </a:rPr>
              <a:t>Nos références séjours adaptés</a:t>
            </a:r>
          </a:p>
          <a:p>
            <a:pPr algn="ctr"/>
            <a:r>
              <a:rPr lang="fr-FR" b="1" dirty="0">
                <a:solidFill>
                  <a:schemeClr val="accent5">
                    <a:lumMod val="50000"/>
                  </a:schemeClr>
                </a:solidFill>
                <a:latin typeface="Bradley Hand ITC" panose="03070402050302030203" pitchFamily="66" charset="0"/>
              </a:rPr>
              <a:t> </a:t>
            </a:r>
          </a:p>
          <a:p>
            <a:pPr marL="444500" indent="-266700">
              <a:spcBef>
                <a:spcPts val="600"/>
              </a:spcBef>
              <a:buFont typeface="Arial" panose="020B0604020202020204" pitchFamily="34" charset="0"/>
              <a:buChar char="•"/>
            </a:pPr>
            <a:r>
              <a:rPr lang="fr-FR" sz="2000" dirty="0">
                <a:solidFill>
                  <a:schemeClr val="accent5">
                    <a:lumMod val="50000"/>
                  </a:schemeClr>
                </a:solidFill>
                <a:latin typeface="Palatino Linotype" panose="02040502050505030304" pitchFamily="18" charset="0"/>
              </a:rPr>
              <a:t>FAM Cabornes (F69) </a:t>
            </a:r>
            <a:r>
              <a:rPr lang="fr-FR" sz="2000" i="1" dirty="0">
                <a:solidFill>
                  <a:schemeClr val="accent5">
                    <a:lumMod val="50000"/>
                  </a:schemeClr>
                </a:solidFill>
                <a:latin typeface="Palatino Linotype" panose="02040502050505030304" pitchFamily="18" charset="0"/>
              </a:rPr>
              <a:t>- Septembre 14</a:t>
            </a:r>
          </a:p>
          <a:p>
            <a:pPr marL="444500" indent="-266700">
              <a:spcBef>
                <a:spcPts val="600"/>
              </a:spcBef>
              <a:buFont typeface="Arial" panose="020B0604020202020204" pitchFamily="34" charset="0"/>
              <a:buChar char="•"/>
            </a:pPr>
            <a:r>
              <a:rPr lang="fr-FR" sz="2000" dirty="0">
                <a:solidFill>
                  <a:schemeClr val="accent5">
                    <a:lumMod val="50000"/>
                  </a:schemeClr>
                </a:solidFill>
                <a:latin typeface="Palatino Linotype" panose="02040502050505030304" pitchFamily="18" charset="0"/>
              </a:rPr>
              <a:t>EMS </a:t>
            </a:r>
            <a:r>
              <a:rPr lang="fr-FR" sz="2000" dirty="0" err="1">
                <a:solidFill>
                  <a:schemeClr val="accent5">
                    <a:lumMod val="50000"/>
                  </a:schemeClr>
                </a:solidFill>
                <a:latin typeface="Palatino Linotype" panose="02040502050505030304" pitchFamily="18" charset="0"/>
              </a:rPr>
              <a:t>Friburg</a:t>
            </a:r>
            <a:r>
              <a:rPr lang="fr-FR" sz="2000" dirty="0">
                <a:solidFill>
                  <a:schemeClr val="accent5">
                    <a:lumMod val="50000"/>
                  </a:schemeClr>
                </a:solidFill>
                <a:latin typeface="Palatino Linotype" panose="02040502050505030304" pitchFamily="18" charset="0"/>
              </a:rPr>
              <a:t> (All.)- </a:t>
            </a:r>
            <a:r>
              <a:rPr lang="fr-FR" sz="2000" i="1" dirty="0">
                <a:solidFill>
                  <a:schemeClr val="accent5">
                    <a:lumMod val="50000"/>
                  </a:schemeClr>
                </a:solidFill>
                <a:latin typeface="Palatino Linotype" panose="02040502050505030304" pitchFamily="18" charset="0"/>
              </a:rPr>
              <a:t>Mai/Juin 15 -17 &amp; 18 (20)</a:t>
            </a:r>
          </a:p>
          <a:p>
            <a:pPr marL="444500" indent="-266700">
              <a:spcBef>
                <a:spcPts val="600"/>
              </a:spcBef>
              <a:buFont typeface="Arial" panose="020B0604020202020204" pitchFamily="34" charset="0"/>
              <a:buChar char="•"/>
            </a:pPr>
            <a:r>
              <a:rPr lang="fr-FR" sz="2000" dirty="0">
                <a:solidFill>
                  <a:schemeClr val="accent5">
                    <a:lumMod val="50000"/>
                  </a:schemeClr>
                </a:solidFill>
                <a:latin typeface="Palatino Linotype" panose="02040502050505030304" pitchFamily="18" charset="0"/>
              </a:rPr>
              <a:t>FAM Korian (F 71) - </a:t>
            </a:r>
            <a:r>
              <a:rPr lang="fr-FR" sz="2000" i="1" dirty="0">
                <a:solidFill>
                  <a:schemeClr val="accent5">
                    <a:lumMod val="50000"/>
                  </a:schemeClr>
                </a:solidFill>
                <a:latin typeface="Palatino Linotype" panose="02040502050505030304" pitchFamily="18" charset="0"/>
              </a:rPr>
              <a:t>Juin 15</a:t>
            </a:r>
          </a:p>
          <a:p>
            <a:pPr marL="444500" indent="-266700">
              <a:spcBef>
                <a:spcPts val="600"/>
              </a:spcBef>
              <a:buFont typeface="Arial" panose="020B0604020202020204" pitchFamily="34" charset="0"/>
              <a:buChar char="•"/>
            </a:pPr>
            <a:r>
              <a:rPr lang="fr-FR" sz="2000" dirty="0">
                <a:solidFill>
                  <a:schemeClr val="accent5">
                    <a:lumMod val="50000"/>
                  </a:schemeClr>
                </a:solidFill>
                <a:latin typeface="Palatino Linotype" panose="02040502050505030304" pitchFamily="18" charset="0"/>
              </a:rPr>
              <a:t>EMS Les Lusiades (CH) - </a:t>
            </a:r>
            <a:r>
              <a:rPr lang="fr-FR" sz="2000" i="1" dirty="0">
                <a:solidFill>
                  <a:schemeClr val="accent5">
                    <a:lumMod val="50000"/>
                  </a:schemeClr>
                </a:solidFill>
                <a:latin typeface="Palatino Linotype" panose="02040502050505030304" pitchFamily="18" charset="0"/>
              </a:rPr>
              <a:t>Septembre 15</a:t>
            </a:r>
          </a:p>
          <a:p>
            <a:pPr marL="444500" indent="-266700">
              <a:spcBef>
                <a:spcPts val="600"/>
              </a:spcBef>
              <a:buFont typeface="Arial" panose="020B0604020202020204" pitchFamily="34" charset="0"/>
              <a:buChar char="•"/>
            </a:pPr>
            <a:r>
              <a:rPr lang="fr-FR" sz="2000" dirty="0">
                <a:solidFill>
                  <a:schemeClr val="accent5">
                    <a:lumMod val="50000"/>
                  </a:schemeClr>
                </a:solidFill>
                <a:latin typeface="Palatino Linotype" panose="02040502050505030304" pitchFamily="18" charset="0"/>
              </a:rPr>
              <a:t>FAM </a:t>
            </a:r>
            <a:r>
              <a:rPr lang="fr-FR" sz="2000" dirty="0" err="1">
                <a:solidFill>
                  <a:schemeClr val="accent5">
                    <a:lumMod val="50000"/>
                  </a:schemeClr>
                </a:solidFill>
                <a:latin typeface="Palatino Linotype" panose="02040502050505030304" pitchFamily="18" charset="0"/>
              </a:rPr>
              <a:t>Vesvrotte</a:t>
            </a:r>
            <a:r>
              <a:rPr lang="fr-FR" sz="2000" dirty="0">
                <a:solidFill>
                  <a:schemeClr val="accent5">
                    <a:lumMod val="50000"/>
                  </a:schemeClr>
                </a:solidFill>
                <a:latin typeface="Palatino Linotype" panose="02040502050505030304" pitchFamily="18" charset="0"/>
              </a:rPr>
              <a:t> (F 21) - </a:t>
            </a:r>
            <a:r>
              <a:rPr lang="fr-FR" sz="2000" i="1" dirty="0">
                <a:solidFill>
                  <a:schemeClr val="accent5">
                    <a:lumMod val="50000"/>
                  </a:schemeClr>
                </a:solidFill>
                <a:latin typeface="Palatino Linotype" panose="02040502050505030304" pitchFamily="18" charset="0"/>
              </a:rPr>
              <a:t>Août 16 &amp; 17 &amp; 20</a:t>
            </a:r>
          </a:p>
          <a:p>
            <a:pPr marL="444500" indent="-266700">
              <a:spcBef>
                <a:spcPts val="600"/>
              </a:spcBef>
              <a:buFont typeface="Arial" panose="020B0604020202020204" pitchFamily="34" charset="0"/>
              <a:buChar char="•"/>
            </a:pPr>
            <a:r>
              <a:rPr lang="fr-FR" sz="2000" dirty="0">
                <a:solidFill>
                  <a:schemeClr val="accent5">
                    <a:lumMod val="50000"/>
                  </a:schemeClr>
                </a:solidFill>
                <a:latin typeface="Palatino Linotype" panose="02040502050505030304" pitchFamily="18" charset="0"/>
              </a:rPr>
              <a:t>ESAT La ferme de la Guye (F71) </a:t>
            </a:r>
            <a:r>
              <a:rPr lang="fr-FR" sz="2000" i="1" dirty="0">
                <a:solidFill>
                  <a:schemeClr val="accent5">
                    <a:lumMod val="50000"/>
                  </a:schemeClr>
                </a:solidFill>
                <a:latin typeface="Palatino Linotype" panose="02040502050505030304" pitchFamily="18" charset="0"/>
              </a:rPr>
              <a:t>- Octobre 16  </a:t>
            </a:r>
          </a:p>
          <a:p>
            <a:pPr marL="444500" indent="-266700">
              <a:spcBef>
                <a:spcPts val="600"/>
              </a:spcBef>
              <a:buFont typeface="Arial" panose="020B0604020202020204" pitchFamily="34" charset="0"/>
              <a:buChar char="•"/>
            </a:pPr>
            <a:r>
              <a:rPr lang="fr-FR" sz="2000" dirty="0">
                <a:solidFill>
                  <a:schemeClr val="accent5">
                    <a:lumMod val="50000"/>
                  </a:schemeClr>
                </a:solidFill>
                <a:latin typeface="Palatino Linotype" panose="02040502050505030304" pitchFamily="18" charset="0"/>
              </a:rPr>
              <a:t>IME  Les Grillons (F71) </a:t>
            </a:r>
            <a:r>
              <a:rPr lang="fr-FR" sz="2000" i="1" dirty="0">
                <a:solidFill>
                  <a:schemeClr val="accent5">
                    <a:lumMod val="50000"/>
                  </a:schemeClr>
                </a:solidFill>
                <a:latin typeface="Palatino Linotype" panose="02040502050505030304" pitchFamily="18" charset="0"/>
              </a:rPr>
              <a:t>- Juin 17 </a:t>
            </a:r>
          </a:p>
          <a:p>
            <a:pPr marL="444500" indent="-266700">
              <a:spcBef>
                <a:spcPts val="600"/>
              </a:spcBef>
              <a:buFont typeface="Arial" panose="020B0604020202020204" pitchFamily="34" charset="0"/>
              <a:buChar char="•"/>
            </a:pPr>
            <a:r>
              <a:rPr lang="fr-FR" sz="2000" dirty="0">
                <a:solidFill>
                  <a:schemeClr val="accent5">
                    <a:lumMod val="50000"/>
                  </a:schemeClr>
                </a:solidFill>
                <a:latin typeface="Palatino Linotype" panose="02040502050505030304" pitchFamily="18" charset="0"/>
              </a:rPr>
              <a:t>IDOINE (F25) - </a:t>
            </a:r>
            <a:r>
              <a:rPr lang="fr-FR" sz="2000" i="1" dirty="0">
                <a:solidFill>
                  <a:schemeClr val="accent5">
                    <a:lumMod val="50000"/>
                  </a:schemeClr>
                </a:solidFill>
                <a:latin typeface="Palatino Linotype" panose="02040502050505030304" pitchFamily="18" charset="0"/>
              </a:rPr>
              <a:t>Juillet/Août 18 &amp;19 (20) &amp; Décembre 18 &amp; 19 </a:t>
            </a:r>
            <a:r>
              <a:rPr lang="fr-FR" sz="2000" i="1" dirty="0">
                <a:solidFill>
                  <a:schemeClr val="accent5">
                    <a:lumMod val="50000"/>
                  </a:schemeClr>
                </a:solidFill>
                <a:latin typeface="Palatino Linotype" panose="02040502050505030304" pitchFamily="18" charset="0"/>
                <a:hlinkClick r:id="rId3"/>
              </a:rPr>
              <a:t>www.associdoine.fr</a:t>
            </a:r>
            <a:r>
              <a:rPr lang="fr-FR" sz="2000" i="1" dirty="0">
                <a:solidFill>
                  <a:schemeClr val="accent5">
                    <a:lumMod val="50000"/>
                  </a:schemeClr>
                </a:solidFill>
                <a:latin typeface="Palatino Linotype" panose="02040502050505030304" pitchFamily="18" charset="0"/>
              </a:rPr>
              <a:t> </a:t>
            </a:r>
            <a:endParaRPr lang="fr-FR" sz="2200" i="1" dirty="0">
              <a:solidFill>
                <a:schemeClr val="accent5">
                  <a:lumMod val="50000"/>
                </a:schemeClr>
              </a:solidFill>
              <a:latin typeface="Palatino Linotype" panose="02040502050505030304" pitchFamily="18" charset="0"/>
            </a:endParaRPr>
          </a:p>
        </p:txBody>
      </p:sp>
      <p:sp>
        <p:nvSpPr>
          <p:cNvPr id="12" name="ZoneTexte 11"/>
          <p:cNvSpPr txBox="1"/>
          <p:nvPr/>
        </p:nvSpPr>
        <p:spPr>
          <a:xfrm>
            <a:off x="2572766" y="7476954"/>
            <a:ext cx="4144430" cy="1823576"/>
          </a:xfrm>
          <a:prstGeom prst="rect">
            <a:avLst/>
          </a:prstGeom>
          <a:noFill/>
        </p:spPr>
        <p:txBody>
          <a:bodyPr wrap="square" rtlCol="0">
            <a:spAutoFit/>
          </a:bodyPr>
          <a:lstStyle/>
          <a:p>
            <a:pPr algn="r"/>
            <a:r>
              <a:rPr lang="fr-FR" sz="2000" b="1" dirty="0">
                <a:solidFill>
                  <a:schemeClr val="accent5">
                    <a:lumMod val="50000"/>
                  </a:schemeClr>
                </a:solidFill>
                <a:latin typeface="AvantGarde Bk BT" panose="020B0402020202020204" pitchFamily="34" charset="0"/>
              </a:rPr>
              <a:t>60 avenue de la gare</a:t>
            </a:r>
          </a:p>
          <a:p>
            <a:pPr algn="r"/>
            <a:r>
              <a:rPr lang="fr-FR" sz="2000" b="1" dirty="0">
                <a:solidFill>
                  <a:schemeClr val="accent5">
                    <a:lumMod val="50000"/>
                  </a:schemeClr>
                </a:solidFill>
                <a:latin typeface="AvantGarde Bk BT" panose="020B0402020202020204" pitchFamily="34" charset="0"/>
              </a:rPr>
              <a:t>71960 La Roche Vineuse</a:t>
            </a:r>
            <a:endParaRPr lang="fr-FR" sz="1100" b="1" dirty="0">
              <a:solidFill>
                <a:schemeClr val="accent5">
                  <a:lumMod val="50000"/>
                </a:schemeClr>
              </a:solidFill>
              <a:latin typeface="AvantGarde Bk BT" panose="020B0402020202020204" pitchFamily="34" charset="0"/>
            </a:endParaRPr>
          </a:p>
          <a:p>
            <a:pPr algn="r"/>
            <a:endParaRPr lang="fr-FR" sz="1050" b="1" dirty="0">
              <a:solidFill>
                <a:schemeClr val="accent5">
                  <a:lumMod val="50000"/>
                </a:schemeClr>
              </a:solidFill>
              <a:latin typeface="AvantGarde Bk BT" panose="020B0402020202020204" pitchFamily="34" charset="0"/>
            </a:endParaRPr>
          </a:p>
          <a:p>
            <a:pPr algn="r"/>
            <a:r>
              <a:rPr lang="fr-FR" sz="2200" b="1" dirty="0">
                <a:solidFill>
                  <a:schemeClr val="accent5">
                    <a:lumMod val="50000"/>
                  </a:schemeClr>
                </a:solidFill>
                <a:latin typeface="AvantGarde Bk BT" panose="020B0402020202020204" pitchFamily="34" charset="0"/>
              </a:rPr>
              <a:t>www.alarochebleue.com</a:t>
            </a:r>
          </a:p>
          <a:p>
            <a:pPr algn="r"/>
            <a:r>
              <a:rPr lang="fr-FR" sz="2000" b="1" dirty="0">
                <a:solidFill>
                  <a:schemeClr val="accent5">
                    <a:lumMod val="50000"/>
                  </a:schemeClr>
                </a:solidFill>
                <a:latin typeface="AvantGarde Bk BT" panose="020B0402020202020204" pitchFamily="34" charset="0"/>
                <a:hlinkClick r:id="rId4"/>
              </a:rPr>
              <a:t>contact@alarochebleue.fr</a:t>
            </a:r>
            <a:endParaRPr lang="fr-FR" sz="2000" b="1" dirty="0">
              <a:solidFill>
                <a:schemeClr val="accent5">
                  <a:lumMod val="50000"/>
                </a:schemeClr>
              </a:solidFill>
              <a:latin typeface="AvantGarde Bk BT" panose="020B0402020202020204" pitchFamily="34" charset="0"/>
            </a:endParaRPr>
          </a:p>
          <a:p>
            <a:pPr algn="r"/>
            <a:r>
              <a:rPr lang="fr-FR" sz="2000" b="1" dirty="0">
                <a:solidFill>
                  <a:schemeClr val="accent5">
                    <a:lumMod val="50000"/>
                  </a:schemeClr>
                </a:solidFill>
                <a:latin typeface="AvantGarde Bk BT" panose="020B0402020202020204" pitchFamily="34" charset="0"/>
              </a:rPr>
              <a:t>+33(0)3 85 39 00 95</a:t>
            </a:r>
            <a:endParaRPr lang="fr-FR" sz="2800" b="1" dirty="0">
              <a:solidFill>
                <a:schemeClr val="accent5">
                  <a:lumMod val="50000"/>
                </a:schemeClr>
              </a:solidFill>
              <a:latin typeface="AvantGarde Bk BT" panose="020B0402020202020204" pitchFamily="34" charset="0"/>
            </a:endParaRPr>
          </a:p>
        </p:txBody>
      </p:sp>
      <p:pic>
        <p:nvPicPr>
          <p:cNvPr id="20" name="Image 19"/>
          <p:cNvPicPr>
            <a:picLocks noChangeAspect="1"/>
          </p:cNvPicPr>
          <p:nvPr/>
        </p:nvPicPr>
        <p:blipFill rotWithShape="1">
          <a:blip r:embed="rId5">
            <a:extLst>
              <a:ext uri="{28A0092B-C50C-407E-A947-70E740481C1C}">
                <a14:useLocalDpi xmlns:a14="http://schemas.microsoft.com/office/drawing/2010/main" val="0"/>
              </a:ext>
            </a:extLst>
          </a:blip>
          <a:srcRect l="544" r="67416"/>
          <a:stretch/>
        </p:blipFill>
        <p:spPr>
          <a:xfrm rot="5400000">
            <a:off x="2330362" y="2266651"/>
            <a:ext cx="2197274" cy="6858001"/>
          </a:xfrm>
          <a:prstGeom prst="rect">
            <a:avLst/>
          </a:prstGeom>
        </p:spPr>
      </p:pic>
      <p:pic>
        <p:nvPicPr>
          <p:cNvPr id="21" name="Image 20"/>
          <p:cNvPicPr>
            <a:picLocks noChangeAspect="1"/>
          </p:cNvPicPr>
          <p:nvPr/>
        </p:nvPicPr>
        <p:blipFill>
          <a:blip r:embed="rId6"/>
          <a:stretch>
            <a:fillRect/>
          </a:stretch>
        </p:blipFill>
        <p:spPr>
          <a:xfrm rot="5400000">
            <a:off x="5627693" y="909605"/>
            <a:ext cx="1532394" cy="985681"/>
          </a:xfrm>
          <a:prstGeom prst="rect">
            <a:avLst/>
          </a:prstGeom>
        </p:spPr>
      </p:pic>
      <p:sp>
        <p:nvSpPr>
          <p:cNvPr id="22" name="Rectangle 21"/>
          <p:cNvSpPr/>
          <p:nvPr/>
        </p:nvSpPr>
        <p:spPr>
          <a:xfrm>
            <a:off x="1603512" y="9383374"/>
            <a:ext cx="5267739" cy="523220"/>
          </a:xfrm>
          <a:prstGeom prst="rect">
            <a:avLst/>
          </a:prstGeom>
          <a:solidFill>
            <a:schemeClr val="accent2"/>
          </a:solidFill>
          <a:ln>
            <a:noFill/>
          </a:ln>
        </p:spPr>
        <p:txBody>
          <a:bodyPr wrap="square">
            <a:spAutoFit/>
          </a:bodyPr>
          <a:lstStyle/>
          <a:p>
            <a:pPr algn="ctr"/>
            <a:r>
              <a:rPr lang="fr-FR" sz="1400" b="1" dirty="0">
                <a:solidFill>
                  <a:schemeClr val="bg1"/>
                </a:solidFill>
                <a:effectLst>
                  <a:outerShdw blurRad="38100" dist="38100" dir="2700000" algn="tl">
                    <a:srgbClr val="000000">
                      <a:alpha val="43137"/>
                    </a:srgbClr>
                  </a:outerShdw>
                </a:effectLst>
                <a:latin typeface="Palatino Linotype" panose="02040502050505030304" pitchFamily="18" charset="0"/>
              </a:rPr>
              <a:t>ECOGITACTIONS - EURL au capital social de 15 000 euros</a:t>
            </a:r>
          </a:p>
          <a:p>
            <a:pPr algn="ctr"/>
            <a:r>
              <a:rPr lang="fr-FR" sz="1400" b="1" dirty="0">
                <a:solidFill>
                  <a:schemeClr val="bg1"/>
                </a:solidFill>
                <a:effectLst>
                  <a:outerShdw blurRad="38100" dist="38100" dir="2700000" algn="tl">
                    <a:srgbClr val="000000">
                      <a:alpha val="43137"/>
                    </a:srgbClr>
                  </a:outerShdw>
                </a:effectLst>
                <a:latin typeface="Palatino Linotype" panose="02040502050505030304" pitchFamily="18" charset="0"/>
              </a:rPr>
              <a:t>n° SIREN : 518 972 658 – RCS Mâcon</a:t>
            </a:r>
          </a:p>
        </p:txBody>
      </p:sp>
      <p:pic>
        <p:nvPicPr>
          <p:cNvPr id="3" name="Image 2">
            <a:extLst>
              <a:ext uri="{FF2B5EF4-FFF2-40B4-BE49-F238E27FC236}">
                <a16:creationId xmlns:a16="http://schemas.microsoft.com/office/drawing/2014/main" id="{F0B32309-688A-44E9-9868-A1A84ED975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01" y="8374621"/>
            <a:ext cx="1542807" cy="1531379"/>
          </a:xfrm>
          <a:prstGeom prst="rect">
            <a:avLst/>
          </a:prstGeom>
        </p:spPr>
      </p:pic>
      <p:pic>
        <p:nvPicPr>
          <p:cNvPr id="9" name="Image 8">
            <a:extLst>
              <a:ext uri="{FF2B5EF4-FFF2-40B4-BE49-F238E27FC236}">
                <a16:creationId xmlns:a16="http://schemas.microsoft.com/office/drawing/2014/main" id="{8B013D93-64E5-4D10-8830-81A1AA99819A}"/>
              </a:ext>
            </a:extLst>
          </p:cNvPr>
          <p:cNvPicPr>
            <a:picLocks noChangeAspect="1"/>
          </p:cNvPicPr>
          <p:nvPr/>
        </p:nvPicPr>
        <p:blipFill>
          <a:blip r:embed="rId8" cstate="print">
            <a:clrChange>
              <a:clrFrom>
                <a:srgbClr val="FFFFFF"/>
              </a:clrFrom>
              <a:clrTo>
                <a:srgbClr val="FFFFFF">
                  <a:alpha val="0"/>
                </a:srgbClr>
              </a:clrTo>
            </a:clrChange>
            <a:lum bright="-20000"/>
            <a:extLst>
              <a:ext uri="{28A0092B-C50C-407E-A947-70E740481C1C}">
                <a14:useLocalDpi xmlns:a14="http://schemas.microsoft.com/office/drawing/2010/main" val="0"/>
              </a:ext>
            </a:extLst>
          </a:blip>
          <a:stretch>
            <a:fillRect/>
          </a:stretch>
        </p:blipFill>
        <p:spPr>
          <a:xfrm>
            <a:off x="1323167" y="6969511"/>
            <a:ext cx="2278110" cy="2201533"/>
          </a:xfrm>
          <a:prstGeom prst="rect">
            <a:avLst/>
          </a:prstGeom>
        </p:spPr>
      </p:pic>
    </p:spTree>
    <p:extLst>
      <p:ext uri="{BB962C8B-B14F-4D97-AF65-F5344CB8AC3E}">
        <p14:creationId xmlns:p14="http://schemas.microsoft.com/office/powerpoint/2010/main" val="322552985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8854</TotalTime>
  <Words>973</Words>
  <Application>Microsoft Office PowerPoint</Application>
  <PresentationFormat>Format A4 (210 x 297 mm)</PresentationFormat>
  <Paragraphs>138</Paragraphs>
  <Slides>8</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8</vt:i4>
      </vt:variant>
    </vt:vector>
  </HeadingPairs>
  <TitlesOfParts>
    <vt:vector size="16" baseType="lpstr">
      <vt:lpstr>Arial</vt:lpstr>
      <vt:lpstr>Arial Black</vt:lpstr>
      <vt:lpstr>AvantGarde Bk BT</vt:lpstr>
      <vt:lpstr>Bradley Hand ITC</vt:lpstr>
      <vt:lpstr>Calibri</vt:lpstr>
      <vt:lpstr>Palatino Linotype</vt:lpstr>
      <vt:lpstr>Rockwell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Séverine Opsomer</dc:creator>
  <cp:lastModifiedBy>Séverine Opsomer</cp:lastModifiedBy>
  <cp:revision>434</cp:revision>
  <dcterms:created xsi:type="dcterms:W3CDTF">2014-07-04T13:07:00Z</dcterms:created>
  <dcterms:modified xsi:type="dcterms:W3CDTF">2020-11-28T04:36:24Z</dcterms:modified>
</cp:coreProperties>
</file>